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_rels/slideMaster6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2.xml.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13.xml" ContentType="application/vnd.openxmlformats-officedocument.theme+xml"/>
  <Override PartName="/ppt/theme/theme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7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5.xml" ContentType="application/vnd.openxmlformats-officedocument.theme+xml"/>
  <Override PartName="/ppt/theme/theme11.xml" ContentType="application/vnd.openxmlformats-officedocument.theme+xml"/>
  <Override PartName="/ppt/theme/theme6.xml" ContentType="application/vnd.openxmlformats-officedocument.theme+xml"/>
  <Override PartName="/ppt/theme/theme12.xml" ContentType="application/vnd.openxmlformats-officedocument.theme+xml"/>
  <Override PartName="/ppt/_rels/presentation.xml.rels" ContentType="application/vnd.openxmlformats-package.relationships+xml"/>
  <Override PartName="/ppt/media/image9.jpeg" ContentType="image/jpeg"/>
  <Override PartName="/ppt/media/image11.jpeg" ContentType="image/jpeg"/>
  <Override PartName="/ppt/media/image13.jpeg" ContentType="image/jpeg"/>
  <Override PartName="/ppt/media/image8.jpeg" ContentType="image/jpeg"/>
  <Override PartName="/ppt/media/image10.jpeg" ContentType="image/jpeg"/>
  <Override PartName="/ppt/media/image12.jpeg" ContentType="image/jpeg"/>
  <Override PartName="/ppt/media/image7.jpeg" ContentType="image/jpeg"/>
  <Override PartName="/ppt/media/image20.jpeg" ContentType="image/jpeg"/>
  <Override PartName="/ppt/media/image15.jpeg" ContentType="image/jpeg"/>
  <Override PartName="/ppt/media/image19.jpeg" ContentType="image/jpeg"/>
  <Override PartName="/ppt/media/image1.jpeg" ContentType="image/jpeg"/>
  <Override PartName="/ppt/media/image18.jpeg" ContentType="image/jpeg"/>
  <Override PartName="/ppt/media/image17.jpeg" ContentType="image/jpeg"/>
  <Override PartName="/ppt/media/image16.jpeg" ContentType="image/jpeg"/>
  <Override PartName="/ppt/media/image14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slideLayouts/_rels/slideLayout81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199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41.xml.rels" ContentType="application/vnd.openxmlformats-package.relationships+xml"/>
  <Override PartName="/ppt/slideLayouts/slideLayout12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3.xml" ContentType="application/vnd.openxmlformats-officedocument.presentationml.slideLayout+xml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  <p:sldMasterId id="2147483843" r:id="rId17"/>
    <p:sldMasterId id="2147483856" r:id="rId18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</p:sldIdLst>
  <p:sldSz cx="12193588" cy="6858000"/>
  <p:notesSz cx="9871075" cy="67960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" Target="slides/slide1.xml"/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slide" Target="slides/slide14.xml"/><Relationship Id="rId33" Type="http://schemas.openxmlformats.org/officeDocument/2006/relationships/slide" Target="slides/slide15.xml"/><Relationship Id="rId34" Type="http://schemas.openxmlformats.org/officeDocument/2006/relationships/slide" Target="slides/slide16.xml"/><Relationship Id="rId35" Type="http://schemas.openxmlformats.org/officeDocument/2006/relationships/slide" Target="slides/slide17.xml"/><Relationship Id="rId36" Type="http://schemas.openxmlformats.org/officeDocument/2006/relationships/slide" Target="slides/slide18.xml"/><Relationship Id="rId37" Type="http://schemas.openxmlformats.org/officeDocument/2006/relationships/slide" Target="slides/slide19.xml"/><Relationship Id="rId38" Type="http://schemas.openxmlformats.org/officeDocument/2006/relationships/slide" Target="slides/slide20.xml"/><Relationship Id="rId39" Type="http://schemas.openxmlformats.org/officeDocument/2006/relationships/slide" Target="slides/slide21.xml"/><Relationship Id="rId40" Type="http://schemas.openxmlformats.org/officeDocument/2006/relationships/slide" Target="slides/slide22.xml"/><Relationship Id="rId41" Type="http://schemas.openxmlformats.org/officeDocument/2006/relationships/slide" Target="slides/slide23.xml"/><Relationship Id="rId42" Type="http://schemas.openxmlformats.org/officeDocument/2006/relationships/slide" Target="slides/slide24.xml"/><Relationship Id="rId43" Type="http://schemas.openxmlformats.org/officeDocument/2006/relationships/slide" Target="slides/slide25.xml"/><Relationship Id="rId44" Type="http://schemas.openxmlformats.org/officeDocument/2006/relationships/slide" Target="slides/slide26.xml"/><Relationship Id="rId45" Type="http://schemas.openxmlformats.org/officeDocument/2006/relationships/slide" Target="slides/slide27.xml"/><Relationship Id="rId46" Type="http://schemas.openxmlformats.org/officeDocument/2006/relationships/slide" Target="slides/slide28.xml"/><Relationship Id="rId47" Type="http://schemas.openxmlformats.org/officeDocument/2006/relationships/slide" Target="slides/slide29.xml"/><Relationship Id="rId48" Type="http://schemas.openxmlformats.org/officeDocument/2006/relationships/slide" Target="slides/slide30.xml"/><Relationship Id="rId49" Type="http://schemas.openxmlformats.org/officeDocument/2006/relationships/slide" Target="slides/slide31.xml"/><Relationship Id="rId50" Type="http://schemas.openxmlformats.org/officeDocument/2006/relationships/slide" Target="slides/slide32.xml"/><Relationship Id="rId51" Type="http://schemas.openxmlformats.org/officeDocument/2006/relationships/slide" Target="slides/slide33.xml"/><Relationship Id="rId5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90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1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95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6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7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99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0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1" name="PlaceHolder 4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4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5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8" name="PlaceHolder 3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10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1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2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3" name="PlaceHolder 5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6" name="PlaceHolder 3"/>
          <p:cNvSpPr>
            <a:spLocks noGrp="1"/>
          </p:cNvSpPr>
          <p:nvPr>
            <p:ph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7" name="PlaceHolder 4"/>
          <p:cNvSpPr>
            <a:spLocks noGrp="1"/>
          </p:cNvSpPr>
          <p:nvPr>
            <p:ph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8" name="PlaceHolder 5"/>
          <p:cNvSpPr>
            <a:spLocks noGrp="1"/>
          </p:cNvSpPr>
          <p:nvPr>
            <p:ph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9" name="PlaceHolder 6"/>
          <p:cNvSpPr>
            <a:spLocks noGrp="1"/>
          </p:cNvSpPr>
          <p:nvPr>
            <p:ph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20" name="PlaceHolder 7"/>
          <p:cNvSpPr>
            <a:spLocks noGrp="1"/>
          </p:cNvSpPr>
          <p:nvPr>
            <p:ph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55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57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59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0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64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5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6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68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9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0" name="PlaceHolder 4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72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3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4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76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7" name="PlaceHolder 3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79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0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1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2" name="PlaceHolder 5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" name="PlaceHolder 7"/>
          <p:cNvSpPr>
            <a:spLocks noGrp="1"/>
          </p:cNvSpPr>
          <p:nvPr>
            <p:ph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84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5" name="PlaceHolder 3"/>
          <p:cNvSpPr>
            <a:spLocks noGrp="1"/>
          </p:cNvSpPr>
          <p:nvPr>
            <p:ph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6" name="PlaceHolder 4"/>
          <p:cNvSpPr>
            <a:spLocks noGrp="1"/>
          </p:cNvSpPr>
          <p:nvPr>
            <p:ph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7" name="PlaceHolder 5"/>
          <p:cNvSpPr>
            <a:spLocks noGrp="1"/>
          </p:cNvSpPr>
          <p:nvPr>
            <p:ph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8" name="PlaceHolder 6"/>
          <p:cNvSpPr>
            <a:spLocks noGrp="1"/>
          </p:cNvSpPr>
          <p:nvPr>
            <p:ph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9" name="PlaceHolder 7"/>
          <p:cNvSpPr>
            <a:spLocks noGrp="1"/>
          </p:cNvSpPr>
          <p:nvPr>
            <p:ph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24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26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28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29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33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34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35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37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38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39" name="PlaceHolder 4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41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42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43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45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46" name="PlaceHolder 3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48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49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50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51" name="PlaceHolder 5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53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54" name="PlaceHolder 3"/>
          <p:cNvSpPr>
            <a:spLocks noGrp="1"/>
          </p:cNvSpPr>
          <p:nvPr>
            <p:ph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55" name="PlaceHolder 4"/>
          <p:cNvSpPr>
            <a:spLocks noGrp="1"/>
          </p:cNvSpPr>
          <p:nvPr>
            <p:ph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56" name="PlaceHolder 5"/>
          <p:cNvSpPr>
            <a:spLocks noGrp="1"/>
          </p:cNvSpPr>
          <p:nvPr>
            <p:ph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57" name="PlaceHolder 6"/>
          <p:cNvSpPr>
            <a:spLocks noGrp="1"/>
          </p:cNvSpPr>
          <p:nvPr>
            <p:ph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58" name="PlaceHolder 7"/>
          <p:cNvSpPr>
            <a:spLocks noGrp="1"/>
          </p:cNvSpPr>
          <p:nvPr>
            <p:ph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95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97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99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00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04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05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06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08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09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10" name="PlaceHolder 4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12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13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14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16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17" name="PlaceHolder 3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19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20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21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22" name="PlaceHolder 5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24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25" name="PlaceHolder 3"/>
          <p:cNvSpPr>
            <a:spLocks noGrp="1"/>
          </p:cNvSpPr>
          <p:nvPr>
            <p:ph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26" name="PlaceHolder 4"/>
          <p:cNvSpPr>
            <a:spLocks noGrp="1"/>
          </p:cNvSpPr>
          <p:nvPr>
            <p:ph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27" name="PlaceHolder 5"/>
          <p:cNvSpPr>
            <a:spLocks noGrp="1"/>
          </p:cNvSpPr>
          <p:nvPr>
            <p:ph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28" name="PlaceHolder 6"/>
          <p:cNvSpPr>
            <a:spLocks noGrp="1"/>
          </p:cNvSpPr>
          <p:nvPr>
            <p:ph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29" name="PlaceHolder 7"/>
          <p:cNvSpPr>
            <a:spLocks noGrp="1"/>
          </p:cNvSpPr>
          <p:nvPr>
            <p:ph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64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66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68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69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73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74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75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77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78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79" name="PlaceHolder 4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81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82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83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85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86" name="PlaceHolder 3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88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89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90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91" name="PlaceHolder 5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93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94" name="PlaceHolder 3"/>
          <p:cNvSpPr>
            <a:spLocks noGrp="1"/>
          </p:cNvSpPr>
          <p:nvPr>
            <p:ph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95" name="PlaceHolder 4"/>
          <p:cNvSpPr>
            <a:spLocks noGrp="1"/>
          </p:cNvSpPr>
          <p:nvPr>
            <p:ph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96" name="PlaceHolder 5"/>
          <p:cNvSpPr>
            <a:spLocks noGrp="1"/>
          </p:cNvSpPr>
          <p:nvPr>
            <p:ph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97" name="PlaceHolder 6"/>
          <p:cNvSpPr>
            <a:spLocks noGrp="1"/>
          </p:cNvSpPr>
          <p:nvPr>
            <p:ph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98" name="PlaceHolder 7"/>
          <p:cNvSpPr>
            <a:spLocks noGrp="1"/>
          </p:cNvSpPr>
          <p:nvPr>
            <p:ph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935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937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939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40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944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45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46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948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49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50" name="PlaceHolder 4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952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53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54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956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57" name="PlaceHolder 3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959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60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61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62" name="PlaceHolder 5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964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65" name="PlaceHolder 3"/>
          <p:cNvSpPr>
            <a:spLocks noGrp="1"/>
          </p:cNvSpPr>
          <p:nvPr>
            <p:ph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66" name="PlaceHolder 4"/>
          <p:cNvSpPr>
            <a:spLocks noGrp="1"/>
          </p:cNvSpPr>
          <p:nvPr>
            <p:ph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67" name="PlaceHolder 5"/>
          <p:cNvSpPr>
            <a:spLocks noGrp="1"/>
          </p:cNvSpPr>
          <p:nvPr>
            <p:ph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68" name="PlaceHolder 6"/>
          <p:cNvSpPr>
            <a:spLocks noGrp="1"/>
          </p:cNvSpPr>
          <p:nvPr>
            <p:ph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69" name="PlaceHolder 7"/>
          <p:cNvSpPr>
            <a:spLocks noGrp="1"/>
          </p:cNvSpPr>
          <p:nvPr>
            <p:ph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04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06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08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09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13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14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15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17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18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19" name="PlaceHolder 4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21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22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23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25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26" name="PlaceHolder 3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28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29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30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31" name="PlaceHolder 5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33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34" name="PlaceHolder 3"/>
          <p:cNvSpPr>
            <a:spLocks noGrp="1"/>
          </p:cNvSpPr>
          <p:nvPr>
            <p:ph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35" name="PlaceHolder 4"/>
          <p:cNvSpPr>
            <a:spLocks noGrp="1"/>
          </p:cNvSpPr>
          <p:nvPr>
            <p:ph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36" name="PlaceHolder 5"/>
          <p:cNvSpPr>
            <a:spLocks noGrp="1"/>
          </p:cNvSpPr>
          <p:nvPr>
            <p:ph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37" name="PlaceHolder 6"/>
          <p:cNvSpPr>
            <a:spLocks noGrp="1"/>
          </p:cNvSpPr>
          <p:nvPr>
            <p:ph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38" name="PlaceHolder 7"/>
          <p:cNvSpPr>
            <a:spLocks noGrp="1"/>
          </p:cNvSpPr>
          <p:nvPr>
            <p:ph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73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75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77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78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82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3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4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86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7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8" name="PlaceHolder 4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90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91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92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94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95" name="PlaceHolder 3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97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98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99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00" name="PlaceHolder 5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02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03" name="PlaceHolder 3"/>
          <p:cNvSpPr>
            <a:spLocks noGrp="1"/>
          </p:cNvSpPr>
          <p:nvPr>
            <p:ph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04" name="PlaceHolder 4"/>
          <p:cNvSpPr>
            <a:spLocks noGrp="1"/>
          </p:cNvSpPr>
          <p:nvPr>
            <p:ph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05" name="PlaceHolder 5"/>
          <p:cNvSpPr>
            <a:spLocks noGrp="1"/>
          </p:cNvSpPr>
          <p:nvPr>
            <p:ph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06" name="PlaceHolder 6"/>
          <p:cNvSpPr>
            <a:spLocks noGrp="1"/>
          </p:cNvSpPr>
          <p:nvPr>
            <p:ph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07" name="PlaceHolder 7"/>
          <p:cNvSpPr>
            <a:spLocks noGrp="1"/>
          </p:cNvSpPr>
          <p:nvPr>
            <p:ph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42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44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46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47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51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52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53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55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56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57" name="PlaceHolder 4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59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60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61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63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64" name="PlaceHolder 3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66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67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68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69" name="PlaceHolder 5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71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2" name="PlaceHolder 3"/>
          <p:cNvSpPr>
            <a:spLocks noGrp="1"/>
          </p:cNvSpPr>
          <p:nvPr>
            <p:ph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3" name="PlaceHolder 4"/>
          <p:cNvSpPr>
            <a:spLocks noGrp="1"/>
          </p:cNvSpPr>
          <p:nvPr>
            <p:ph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4" name="PlaceHolder 5"/>
          <p:cNvSpPr>
            <a:spLocks noGrp="1"/>
          </p:cNvSpPr>
          <p:nvPr>
            <p:ph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5" name="PlaceHolder 6"/>
          <p:cNvSpPr>
            <a:spLocks noGrp="1"/>
          </p:cNvSpPr>
          <p:nvPr>
            <p:ph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6" name="PlaceHolder 7"/>
          <p:cNvSpPr>
            <a:spLocks noGrp="1"/>
          </p:cNvSpPr>
          <p:nvPr>
            <p:ph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4" name="PlaceHolder 6"/>
          <p:cNvSpPr>
            <a:spLocks noGrp="1"/>
          </p:cNvSpPr>
          <p:nvPr>
            <p:ph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5" name="PlaceHolder 7"/>
          <p:cNvSpPr>
            <a:spLocks noGrp="1"/>
          </p:cNvSpPr>
          <p:nvPr>
            <p:ph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7" name="PlaceHolder 5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43" name="PlaceHolder 6"/>
          <p:cNvSpPr>
            <a:spLocks noGrp="1"/>
          </p:cNvSpPr>
          <p:nvPr>
            <p:ph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44" name="PlaceHolder 7"/>
          <p:cNvSpPr>
            <a:spLocks noGrp="1"/>
          </p:cNvSpPr>
          <p:nvPr>
            <p:ph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12" name="PlaceHolder 6"/>
          <p:cNvSpPr>
            <a:spLocks noGrp="1"/>
          </p:cNvSpPr>
          <p:nvPr>
            <p:ph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13" name="PlaceHolder 7"/>
          <p:cNvSpPr>
            <a:spLocks noGrp="1"/>
          </p:cNvSpPr>
          <p:nvPr>
            <p:ph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9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63" name="PlaceHolder 4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67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75" name="PlaceHolder 5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79" name="PlaceHolder 4"/>
          <p:cNvSpPr>
            <a:spLocks noGrp="1"/>
          </p:cNvSpPr>
          <p:nvPr>
            <p:ph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0" name="PlaceHolder 5"/>
          <p:cNvSpPr>
            <a:spLocks noGrp="1"/>
          </p:cNvSpPr>
          <p:nvPr>
            <p:ph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1" name="PlaceHolder 6"/>
          <p:cNvSpPr>
            <a:spLocks noGrp="1"/>
          </p:cNvSpPr>
          <p:nvPr>
            <p:ph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2" name="PlaceHolder 7"/>
          <p:cNvSpPr>
            <a:spLocks noGrp="1"/>
          </p:cNvSpPr>
          <p:nvPr>
            <p:ph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subTitle"/>
          </p:nvPr>
        </p:nvSpPr>
        <p:spPr>
          <a:xfrm>
            <a:off x="2592360" y="623520"/>
            <a:ext cx="8912160" cy="594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8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2" name="PlaceHolder 4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/>
          </p:nvPr>
        </p:nvSpPr>
        <p:spPr>
          <a:xfrm>
            <a:off x="2588760" y="4163400"/>
            <a:ext cx="89154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/>
          </p:nvPr>
        </p:nvSpPr>
        <p:spPr>
          <a:xfrm>
            <a:off x="7157160" y="213336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43" name="PlaceHolder 4"/>
          <p:cNvSpPr>
            <a:spLocks noGrp="1"/>
          </p:cNvSpPr>
          <p:nvPr>
            <p:ph/>
          </p:nvPr>
        </p:nvSpPr>
        <p:spPr>
          <a:xfrm>
            <a:off x="25887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44" name="PlaceHolder 5"/>
          <p:cNvSpPr>
            <a:spLocks noGrp="1"/>
          </p:cNvSpPr>
          <p:nvPr>
            <p:ph/>
          </p:nvPr>
        </p:nvSpPr>
        <p:spPr>
          <a:xfrm>
            <a:off x="7157160" y="4163400"/>
            <a:ext cx="435060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/>
          </p:nvPr>
        </p:nvSpPr>
        <p:spPr>
          <a:xfrm>
            <a:off x="560340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48" name="PlaceHolder 4"/>
          <p:cNvSpPr>
            <a:spLocks noGrp="1"/>
          </p:cNvSpPr>
          <p:nvPr>
            <p:ph/>
          </p:nvPr>
        </p:nvSpPr>
        <p:spPr>
          <a:xfrm>
            <a:off x="8618040" y="213336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49" name="PlaceHolder 5"/>
          <p:cNvSpPr>
            <a:spLocks noGrp="1"/>
          </p:cNvSpPr>
          <p:nvPr>
            <p:ph/>
          </p:nvPr>
        </p:nvSpPr>
        <p:spPr>
          <a:xfrm>
            <a:off x="258876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50" name="PlaceHolder 6"/>
          <p:cNvSpPr>
            <a:spLocks noGrp="1"/>
          </p:cNvSpPr>
          <p:nvPr>
            <p:ph/>
          </p:nvPr>
        </p:nvSpPr>
        <p:spPr>
          <a:xfrm>
            <a:off x="560340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51" name="PlaceHolder 7"/>
          <p:cNvSpPr>
            <a:spLocks noGrp="1"/>
          </p:cNvSpPr>
          <p:nvPr>
            <p:ph/>
          </p:nvPr>
        </p:nvSpPr>
        <p:spPr>
          <a:xfrm>
            <a:off x="8618040" y="4163400"/>
            <a:ext cx="2870640" cy="185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 type="subTitle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00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0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97.xml"/><Relationship Id="rId8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3.xml"/><Relationship Id="rId14" Type="http://schemas.openxmlformats.org/officeDocument/2006/relationships/slideLayout" Target="../slideLayouts/slideLayout20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22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1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Freeform 12"/>
            <p:cNvSpPr/>
            <p:nvPr/>
          </p:nvSpPr>
          <p:spPr>
            <a:xfrm>
              <a:off x="128520" y="3156480"/>
              <a:ext cx="64656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Freeform 13"/>
            <p:cNvSpPr/>
            <p:nvPr/>
          </p:nvSpPr>
          <p:spPr>
            <a:xfrm>
              <a:off x="806760" y="5447160"/>
              <a:ext cx="609120" cy="142020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Freeform 14"/>
            <p:cNvSpPr/>
            <p:nvPr/>
          </p:nvSpPr>
          <p:spPr>
            <a:xfrm>
              <a:off x="95976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Freeform 15"/>
            <p:cNvSpPr/>
            <p:nvPr/>
          </p:nvSpPr>
          <p:spPr>
            <a:xfrm>
              <a:off x="100440" y="3201120"/>
              <a:ext cx="821880" cy="332856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Freeform 16"/>
            <p:cNvSpPr/>
            <p:nvPr/>
          </p:nvSpPr>
          <p:spPr>
            <a:xfrm>
              <a:off x="22320" y="228600"/>
              <a:ext cx="106200" cy="292788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Freeform 17"/>
            <p:cNvSpPr/>
            <p:nvPr/>
          </p:nvSpPr>
          <p:spPr>
            <a:xfrm>
              <a:off x="78120" y="2944080"/>
              <a:ext cx="78120" cy="49392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Freeform 18"/>
            <p:cNvSpPr/>
            <p:nvPr/>
          </p:nvSpPr>
          <p:spPr>
            <a:xfrm>
              <a:off x="769680" y="5478840"/>
              <a:ext cx="190080" cy="102492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Freeform 19"/>
            <p:cNvSpPr/>
            <p:nvPr/>
          </p:nvSpPr>
          <p:spPr>
            <a:xfrm>
              <a:off x="775080" y="1398960"/>
              <a:ext cx="207612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Freeform 20"/>
            <p:cNvSpPr/>
            <p:nvPr/>
          </p:nvSpPr>
          <p:spPr>
            <a:xfrm>
              <a:off x="922320" y="6530040"/>
              <a:ext cx="162000" cy="33732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Freeform 21"/>
            <p:cNvSpPr/>
            <p:nvPr/>
          </p:nvSpPr>
          <p:spPr>
            <a:xfrm>
              <a:off x="769680" y="5359680"/>
              <a:ext cx="37080" cy="22176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Freeform 22"/>
            <p:cNvSpPr/>
            <p:nvPr/>
          </p:nvSpPr>
          <p:spPr>
            <a:xfrm>
              <a:off x="849600" y="6244920"/>
              <a:ext cx="238320" cy="62244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" name="Group 9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14" name="Freeform 27"/>
            <p:cNvSpPr/>
            <p:nvPr/>
          </p:nvSpPr>
          <p:spPr>
            <a:xfrm>
              <a:off x="27000" y="0"/>
              <a:ext cx="49428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Freeform 28"/>
            <p:cNvSpPr/>
            <p:nvPr/>
          </p:nvSpPr>
          <p:spPr>
            <a:xfrm>
              <a:off x="550080" y="4316760"/>
              <a:ext cx="42336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Freeform 29"/>
            <p:cNvSpPr/>
            <p:nvPr/>
          </p:nvSpPr>
          <p:spPr>
            <a:xfrm>
              <a:off x="1006200" y="5862960"/>
              <a:ext cx="43092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Freeform 30"/>
            <p:cNvSpPr/>
            <p:nvPr/>
          </p:nvSpPr>
          <p:spPr>
            <a:xfrm>
              <a:off x="521280" y="4364640"/>
              <a:ext cx="55188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Freeform 31"/>
            <p:cNvSpPr/>
            <p:nvPr/>
          </p:nvSpPr>
          <p:spPr>
            <a:xfrm>
              <a:off x="467640" y="1289880"/>
              <a:ext cx="17424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Freeform 32"/>
            <p:cNvSpPr/>
            <p:nvPr/>
          </p:nvSpPr>
          <p:spPr>
            <a:xfrm>
              <a:off x="1111680" y="6571800"/>
              <a:ext cx="133920" cy="28152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Freeform 33"/>
            <p:cNvSpPr/>
            <p:nvPr/>
          </p:nvSpPr>
          <p:spPr>
            <a:xfrm>
              <a:off x="502200" y="410796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Freeform 34"/>
            <p:cNvSpPr/>
            <p:nvPr/>
          </p:nvSpPr>
          <p:spPr>
            <a:xfrm>
              <a:off x="973800" y="3146400"/>
              <a:ext cx="141048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Freeform 35"/>
            <p:cNvSpPr/>
            <p:nvPr/>
          </p:nvSpPr>
          <p:spPr>
            <a:xfrm>
              <a:off x="1073520" y="6600600"/>
              <a:ext cx="12060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Freeform 36"/>
            <p:cNvSpPr/>
            <p:nvPr/>
          </p:nvSpPr>
          <p:spPr>
            <a:xfrm>
              <a:off x="973800" y="5897520"/>
              <a:ext cx="137880" cy="67428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Freeform 37"/>
            <p:cNvSpPr/>
            <p:nvPr/>
          </p:nvSpPr>
          <p:spPr>
            <a:xfrm>
              <a:off x="973800" y="5772960"/>
              <a:ext cx="38160" cy="22788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Freeform 38"/>
            <p:cNvSpPr/>
            <p:nvPr/>
          </p:nvSpPr>
          <p:spPr>
            <a:xfrm>
              <a:off x="1006200" y="6322680"/>
              <a:ext cx="210600" cy="53064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" name="Rectangle 6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31.08.2016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</a:rPr>
              <a:t>Dr. Brigitte Bosse - Trauma Institut Mainz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sldNum"/>
          </p:nvPr>
        </p:nvSpPr>
        <p:spPr>
          <a:xfrm>
            <a:off x="531360" y="787320"/>
            <a:ext cx="7794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7677461A-463D-435F-8D3F-08E62D0B51F8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roup 22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622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3" name="Freeform 12"/>
            <p:cNvSpPr/>
            <p:nvPr/>
          </p:nvSpPr>
          <p:spPr>
            <a:xfrm>
              <a:off x="128520" y="3156480"/>
              <a:ext cx="64656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4" name="Freeform 13"/>
            <p:cNvSpPr/>
            <p:nvPr/>
          </p:nvSpPr>
          <p:spPr>
            <a:xfrm>
              <a:off x="806760" y="5447160"/>
              <a:ext cx="609120" cy="142020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5" name="Freeform 14"/>
            <p:cNvSpPr/>
            <p:nvPr/>
          </p:nvSpPr>
          <p:spPr>
            <a:xfrm>
              <a:off x="95976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6" name="Freeform 15"/>
            <p:cNvSpPr/>
            <p:nvPr/>
          </p:nvSpPr>
          <p:spPr>
            <a:xfrm>
              <a:off x="100440" y="3201120"/>
              <a:ext cx="821880" cy="332856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7" name="Freeform 16"/>
            <p:cNvSpPr/>
            <p:nvPr/>
          </p:nvSpPr>
          <p:spPr>
            <a:xfrm>
              <a:off x="22320" y="228600"/>
              <a:ext cx="106200" cy="292788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8" name="Freeform 17"/>
            <p:cNvSpPr/>
            <p:nvPr/>
          </p:nvSpPr>
          <p:spPr>
            <a:xfrm>
              <a:off x="78120" y="2944080"/>
              <a:ext cx="78120" cy="49392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9" name="Freeform 18"/>
            <p:cNvSpPr/>
            <p:nvPr/>
          </p:nvSpPr>
          <p:spPr>
            <a:xfrm>
              <a:off x="769680" y="5478840"/>
              <a:ext cx="190080" cy="102492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0" name="Freeform 19"/>
            <p:cNvSpPr/>
            <p:nvPr/>
          </p:nvSpPr>
          <p:spPr>
            <a:xfrm>
              <a:off x="775080" y="1398960"/>
              <a:ext cx="207612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1" name="Freeform 20"/>
            <p:cNvSpPr/>
            <p:nvPr/>
          </p:nvSpPr>
          <p:spPr>
            <a:xfrm>
              <a:off x="922320" y="6530040"/>
              <a:ext cx="162000" cy="33732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2" name="Freeform 21"/>
            <p:cNvSpPr/>
            <p:nvPr/>
          </p:nvSpPr>
          <p:spPr>
            <a:xfrm>
              <a:off x="769680" y="5359680"/>
              <a:ext cx="37080" cy="22176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3" name="Freeform 22"/>
            <p:cNvSpPr/>
            <p:nvPr/>
          </p:nvSpPr>
          <p:spPr>
            <a:xfrm>
              <a:off x="849600" y="6244920"/>
              <a:ext cx="238320" cy="62244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34" name="Group 9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635" name="Freeform 27"/>
            <p:cNvSpPr/>
            <p:nvPr/>
          </p:nvSpPr>
          <p:spPr>
            <a:xfrm>
              <a:off x="27000" y="0"/>
              <a:ext cx="49428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6" name="Freeform 28"/>
            <p:cNvSpPr/>
            <p:nvPr/>
          </p:nvSpPr>
          <p:spPr>
            <a:xfrm>
              <a:off x="550080" y="4316760"/>
              <a:ext cx="42336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7" name="Freeform 29"/>
            <p:cNvSpPr/>
            <p:nvPr/>
          </p:nvSpPr>
          <p:spPr>
            <a:xfrm>
              <a:off x="1006200" y="5862960"/>
              <a:ext cx="43092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8" name="Freeform 30"/>
            <p:cNvSpPr/>
            <p:nvPr/>
          </p:nvSpPr>
          <p:spPr>
            <a:xfrm>
              <a:off x="521280" y="4364640"/>
              <a:ext cx="55188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9" name="Freeform 31"/>
            <p:cNvSpPr/>
            <p:nvPr/>
          </p:nvSpPr>
          <p:spPr>
            <a:xfrm>
              <a:off x="467640" y="1289880"/>
              <a:ext cx="17424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0" name="Freeform 32"/>
            <p:cNvSpPr/>
            <p:nvPr/>
          </p:nvSpPr>
          <p:spPr>
            <a:xfrm>
              <a:off x="1111680" y="6571800"/>
              <a:ext cx="133920" cy="28152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1" name="Freeform 33"/>
            <p:cNvSpPr/>
            <p:nvPr/>
          </p:nvSpPr>
          <p:spPr>
            <a:xfrm>
              <a:off x="502200" y="410796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2" name="Freeform 34"/>
            <p:cNvSpPr/>
            <p:nvPr/>
          </p:nvSpPr>
          <p:spPr>
            <a:xfrm>
              <a:off x="973800" y="3146400"/>
              <a:ext cx="141048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3" name="Freeform 35"/>
            <p:cNvSpPr/>
            <p:nvPr/>
          </p:nvSpPr>
          <p:spPr>
            <a:xfrm>
              <a:off x="1073520" y="6600600"/>
              <a:ext cx="12060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4" name="Freeform 36"/>
            <p:cNvSpPr/>
            <p:nvPr/>
          </p:nvSpPr>
          <p:spPr>
            <a:xfrm>
              <a:off x="973800" y="5897520"/>
              <a:ext cx="137880" cy="67428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5" name="Freeform 37"/>
            <p:cNvSpPr/>
            <p:nvPr/>
          </p:nvSpPr>
          <p:spPr>
            <a:xfrm>
              <a:off x="973800" y="5772960"/>
              <a:ext cx="38160" cy="22788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6" name="Freeform 38"/>
            <p:cNvSpPr/>
            <p:nvPr/>
          </p:nvSpPr>
          <p:spPr>
            <a:xfrm>
              <a:off x="1006200" y="6322680"/>
              <a:ext cx="210600" cy="53064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47" name="Rectangle 6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8" name="Freeform 11"/>
          <p:cNvSpPr/>
          <p:nvPr/>
        </p:nvSpPr>
        <p:spPr>
          <a:xfrm flipV="1">
            <a:off x="-4320" y="491076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1" name="PlaceHolder 3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31.08.2016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652" name="PlaceHolder 4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</a:rPr>
              <a:t>Dr. Brigitte Bosse - Trauma Institut Mainz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653" name="PlaceHolder 5"/>
          <p:cNvSpPr>
            <a:spLocks noGrp="1"/>
          </p:cNvSpPr>
          <p:nvPr>
            <p:ph type="sldNum"/>
          </p:nvPr>
        </p:nvSpPr>
        <p:spPr>
          <a:xfrm>
            <a:off x="531360" y="4983120"/>
            <a:ext cx="7794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DAD1475F-907E-4B4D-932A-7C7164DAFDAA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roup 22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691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2" name="Freeform 12"/>
            <p:cNvSpPr/>
            <p:nvPr/>
          </p:nvSpPr>
          <p:spPr>
            <a:xfrm>
              <a:off x="128520" y="3156480"/>
              <a:ext cx="64656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3" name="Freeform 13"/>
            <p:cNvSpPr/>
            <p:nvPr/>
          </p:nvSpPr>
          <p:spPr>
            <a:xfrm>
              <a:off x="806760" y="5447160"/>
              <a:ext cx="609120" cy="142020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4" name="Freeform 14"/>
            <p:cNvSpPr/>
            <p:nvPr/>
          </p:nvSpPr>
          <p:spPr>
            <a:xfrm>
              <a:off x="95976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5" name="Freeform 15"/>
            <p:cNvSpPr/>
            <p:nvPr/>
          </p:nvSpPr>
          <p:spPr>
            <a:xfrm>
              <a:off x="100440" y="3201120"/>
              <a:ext cx="821880" cy="332856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6" name="Freeform 16"/>
            <p:cNvSpPr/>
            <p:nvPr/>
          </p:nvSpPr>
          <p:spPr>
            <a:xfrm>
              <a:off x="22320" y="228600"/>
              <a:ext cx="106200" cy="292788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7" name="Freeform 17"/>
            <p:cNvSpPr/>
            <p:nvPr/>
          </p:nvSpPr>
          <p:spPr>
            <a:xfrm>
              <a:off x="78120" y="2944080"/>
              <a:ext cx="78120" cy="49392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8" name="Freeform 18"/>
            <p:cNvSpPr/>
            <p:nvPr/>
          </p:nvSpPr>
          <p:spPr>
            <a:xfrm>
              <a:off x="769680" y="5478840"/>
              <a:ext cx="190080" cy="102492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9" name="Freeform 19"/>
            <p:cNvSpPr/>
            <p:nvPr/>
          </p:nvSpPr>
          <p:spPr>
            <a:xfrm>
              <a:off x="775080" y="1398960"/>
              <a:ext cx="207612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0" name="Freeform 20"/>
            <p:cNvSpPr/>
            <p:nvPr/>
          </p:nvSpPr>
          <p:spPr>
            <a:xfrm>
              <a:off x="922320" y="6530040"/>
              <a:ext cx="162000" cy="33732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1" name="Freeform 21"/>
            <p:cNvSpPr/>
            <p:nvPr/>
          </p:nvSpPr>
          <p:spPr>
            <a:xfrm>
              <a:off x="769680" y="5359680"/>
              <a:ext cx="37080" cy="22176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2" name="Freeform 22"/>
            <p:cNvSpPr/>
            <p:nvPr/>
          </p:nvSpPr>
          <p:spPr>
            <a:xfrm>
              <a:off x="849600" y="6244920"/>
              <a:ext cx="238320" cy="62244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03" name="Group 9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704" name="Freeform 27"/>
            <p:cNvSpPr/>
            <p:nvPr/>
          </p:nvSpPr>
          <p:spPr>
            <a:xfrm>
              <a:off x="27000" y="0"/>
              <a:ext cx="49428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5" name="Freeform 28"/>
            <p:cNvSpPr/>
            <p:nvPr/>
          </p:nvSpPr>
          <p:spPr>
            <a:xfrm>
              <a:off x="550080" y="4316760"/>
              <a:ext cx="42336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6" name="Freeform 29"/>
            <p:cNvSpPr/>
            <p:nvPr/>
          </p:nvSpPr>
          <p:spPr>
            <a:xfrm>
              <a:off x="1006200" y="5862960"/>
              <a:ext cx="43092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7" name="Freeform 30"/>
            <p:cNvSpPr/>
            <p:nvPr/>
          </p:nvSpPr>
          <p:spPr>
            <a:xfrm>
              <a:off x="521280" y="4364640"/>
              <a:ext cx="55188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8" name="Freeform 31"/>
            <p:cNvSpPr/>
            <p:nvPr/>
          </p:nvSpPr>
          <p:spPr>
            <a:xfrm>
              <a:off x="467640" y="1289880"/>
              <a:ext cx="17424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9" name="Freeform 32"/>
            <p:cNvSpPr/>
            <p:nvPr/>
          </p:nvSpPr>
          <p:spPr>
            <a:xfrm>
              <a:off x="1111680" y="6571800"/>
              <a:ext cx="133920" cy="28152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0" name="Freeform 33"/>
            <p:cNvSpPr/>
            <p:nvPr/>
          </p:nvSpPr>
          <p:spPr>
            <a:xfrm>
              <a:off x="502200" y="410796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1" name="Freeform 34"/>
            <p:cNvSpPr/>
            <p:nvPr/>
          </p:nvSpPr>
          <p:spPr>
            <a:xfrm>
              <a:off x="973800" y="3146400"/>
              <a:ext cx="141048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2" name="Freeform 35"/>
            <p:cNvSpPr/>
            <p:nvPr/>
          </p:nvSpPr>
          <p:spPr>
            <a:xfrm>
              <a:off x="1073520" y="6600600"/>
              <a:ext cx="12060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3" name="Freeform 36"/>
            <p:cNvSpPr/>
            <p:nvPr/>
          </p:nvSpPr>
          <p:spPr>
            <a:xfrm>
              <a:off x="973800" y="5897520"/>
              <a:ext cx="137880" cy="67428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4" name="Freeform 37"/>
            <p:cNvSpPr/>
            <p:nvPr/>
          </p:nvSpPr>
          <p:spPr>
            <a:xfrm>
              <a:off x="973800" y="5772960"/>
              <a:ext cx="38160" cy="22788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5" name="Freeform 38"/>
            <p:cNvSpPr/>
            <p:nvPr/>
          </p:nvSpPr>
          <p:spPr>
            <a:xfrm>
              <a:off x="1006200" y="6322680"/>
              <a:ext cx="210600" cy="53064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16" name="Rectangle 6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7" name="Freeform 11"/>
          <p:cNvSpPr/>
          <p:nvPr/>
        </p:nvSpPr>
        <p:spPr>
          <a:xfrm flipV="1">
            <a:off x="-4320" y="317700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20" name="PlaceHolder 3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31.08.2016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721" name="PlaceHolder 4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</a:rPr>
              <a:t>Dr. Brigitte Bosse - Trauma Institut Mainz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722" name="PlaceHolder 5"/>
          <p:cNvSpPr>
            <a:spLocks noGrp="1"/>
          </p:cNvSpPr>
          <p:nvPr>
            <p:ph type="sldNum"/>
          </p:nvPr>
        </p:nvSpPr>
        <p:spPr>
          <a:xfrm>
            <a:off x="531360" y="3244320"/>
            <a:ext cx="7794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D723E062-729C-4BB1-8BA9-F34FDA79A493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" name="Group 22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760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1" name="Freeform 12"/>
            <p:cNvSpPr/>
            <p:nvPr/>
          </p:nvSpPr>
          <p:spPr>
            <a:xfrm>
              <a:off x="128520" y="3156480"/>
              <a:ext cx="64656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2" name="Freeform 13"/>
            <p:cNvSpPr/>
            <p:nvPr/>
          </p:nvSpPr>
          <p:spPr>
            <a:xfrm>
              <a:off x="806760" y="5447160"/>
              <a:ext cx="609120" cy="142020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3" name="Freeform 14"/>
            <p:cNvSpPr/>
            <p:nvPr/>
          </p:nvSpPr>
          <p:spPr>
            <a:xfrm>
              <a:off x="95976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4" name="Freeform 15"/>
            <p:cNvSpPr/>
            <p:nvPr/>
          </p:nvSpPr>
          <p:spPr>
            <a:xfrm>
              <a:off x="100440" y="3201120"/>
              <a:ext cx="821880" cy="332856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5" name="Freeform 16"/>
            <p:cNvSpPr/>
            <p:nvPr/>
          </p:nvSpPr>
          <p:spPr>
            <a:xfrm>
              <a:off x="22320" y="228600"/>
              <a:ext cx="106200" cy="292788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6" name="Freeform 17"/>
            <p:cNvSpPr/>
            <p:nvPr/>
          </p:nvSpPr>
          <p:spPr>
            <a:xfrm>
              <a:off x="78120" y="2944080"/>
              <a:ext cx="78120" cy="49392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7" name="Freeform 18"/>
            <p:cNvSpPr/>
            <p:nvPr/>
          </p:nvSpPr>
          <p:spPr>
            <a:xfrm>
              <a:off x="769680" y="5478840"/>
              <a:ext cx="190080" cy="102492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8" name="Freeform 19"/>
            <p:cNvSpPr/>
            <p:nvPr/>
          </p:nvSpPr>
          <p:spPr>
            <a:xfrm>
              <a:off x="775080" y="1398960"/>
              <a:ext cx="207612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9" name="Freeform 20"/>
            <p:cNvSpPr/>
            <p:nvPr/>
          </p:nvSpPr>
          <p:spPr>
            <a:xfrm>
              <a:off x="922320" y="6530040"/>
              <a:ext cx="162000" cy="33732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0" name="Freeform 21"/>
            <p:cNvSpPr/>
            <p:nvPr/>
          </p:nvSpPr>
          <p:spPr>
            <a:xfrm>
              <a:off x="769680" y="5359680"/>
              <a:ext cx="37080" cy="22176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1" name="Freeform 22"/>
            <p:cNvSpPr/>
            <p:nvPr/>
          </p:nvSpPr>
          <p:spPr>
            <a:xfrm>
              <a:off x="849600" y="6244920"/>
              <a:ext cx="238320" cy="62244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72" name="Group 9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773" name="Freeform 27"/>
            <p:cNvSpPr/>
            <p:nvPr/>
          </p:nvSpPr>
          <p:spPr>
            <a:xfrm>
              <a:off x="27000" y="0"/>
              <a:ext cx="49428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4" name="Freeform 28"/>
            <p:cNvSpPr/>
            <p:nvPr/>
          </p:nvSpPr>
          <p:spPr>
            <a:xfrm>
              <a:off x="550080" y="4316760"/>
              <a:ext cx="42336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5" name="Freeform 29"/>
            <p:cNvSpPr/>
            <p:nvPr/>
          </p:nvSpPr>
          <p:spPr>
            <a:xfrm>
              <a:off x="1006200" y="5862960"/>
              <a:ext cx="43092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6" name="Freeform 30"/>
            <p:cNvSpPr/>
            <p:nvPr/>
          </p:nvSpPr>
          <p:spPr>
            <a:xfrm>
              <a:off x="521280" y="4364640"/>
              <a:ext cx="55188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7" name="Freeform 31"/>
            <p:cNvSpPr/>
            <p:nvPr/>
          </p:nvSpPr>
          <p:spPr>
            <a:xfrm>
              <a:off x="467640" y="1289880"/>
              <a:ext cx="17424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8" name="Freeform 32"/>
            <p:cNvSpPr/>
            <p:nvPr/>
          </p:nvSpPr>
          <p:spPr>
            <a:xfrm>
              <a:off x="1111680" y="6571800"/>
              <a:ext cx="133920" cy="28152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9" name="Freeform 33"/>
            <p:cNvSpPr/>
            <p:nvPr/>
          </p:nvSpPr>
          <p:spPr>
            <a:xfrm>
              <a:off x="502200" y="410796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0" name="Freeform 34"/>
            <p:cNvSpPr/>
            <p:nvPr/>
          </p:nvSpPr>
          <p:spPr>
            <a:xfrm>
              <a:off x="973800" y="3146400"/>
              <a:ext cx="141048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1" name="Freeform 35"/>
            <p:cNvSpPr/>
            <p:nvPr/>
          </p:nvSpPr>
          <p:spPr>
            <a:xfrm>
              <a:off x="1073520" y="6600600"/>
              <a:ext cx="12060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2" name="Freeform 36"/>
            <p:cNvSpPr/>
            <p:nvPr/>
          </p:nvSpPr>
          <p:spPr>
            <a:xfrm>
              <a:off x="973800" y="5897520"/>
              <a:ext cx="137880" cy="67428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3" name="Freeform 37"/>
            <p:cNvSpPr/>
            <p:nvPr/>
          </p:nvSpPr>
          <p:spPr>
            <a:xfrm>
              <a:off x="973800" y="5772960"/>
              <a:ext cx="38160" cy="22788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4" name="Freeform 38"/>
            <p:cNvSpPr/>
            <p:nvPr/>
          </p:nvSpPr>
          <p:spPr>
            <a:xfrm>
              <a:off x="1006200" y="6322680"/>
              <a:ext cx="210600" cy="53064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85" name="Rectangle 6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6" name="Freeform 11"/>
          <p:cNvSpPr/>
          <p:nvPr/>
        </p:nvSpPr>
        <p:spPr>
          <a:xfrm flipV="1">
            <a:off x="-4320" y="317700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7" name="TextBox 13"/>
          <p:cNvSpPr/>
          <p:nvPr/>
        </p:nvSpPr>
        <p:spPr>
          <a:xfrm>
            <a:off x="2467080" y="647640"/>
            <a:ext cx="609480" cy="58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8000" spc="-1" strike="noStrike">
                <a:solidFill>
                  <a:srgbClr val="a53010"/>
                </a:solidFill>
                <a:latin typeface="Arial"/>
              </a:rPr>
              <a:t>“</a:t>
            </a:r>
            <a:endParaRPr b="0" lang="en-US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8" name="TextBox 14"/>
          <p:cNvSpPr/>
          <p:nvPr/>
        </p:nvSpPr>
        <p:spPr>
          <a:xfrm>
            <a:off x="11113920" y="2905200"/>
            <a:ext cx="609840" cy="58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8000" spc="-1" strike="noStrike">
                <a:solidFill>
                  <a:srgbClr val="a53010"/>
                </a:solidFill>
                <a:latin typeface="Arial"/>
              </a:rPr>
              <a:t>”</a:t>
            </a:r>
            <a:endParaRPr b="0" lang="en-US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790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91" name="PlaceHolder 3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31.08.2016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792" name="PlaceHolder 4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</a:rPr>
              <a:t>Dr. Brigitte Bosse - Trauma Institut Mainz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793" name="PlaceHolder 5"/>
          <p:cNvSpPr>
            <a:spLocks noGrp="1"/>
          </p:cNvSpPr>
          <p:nvPr>
            <p:ph type="sldNum"/>
          </p:nvPr>
        </p:nvSpPr>
        <p:spPr>
          <a:xfrm>
            <a:off x="531360" y="3244320"/>
            <a:ext cx="7794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33D5CBDA-AF74-4E51-9607-901490FACEC2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" name="Group 22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831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2" name="Freeform 12"/>
            <p:cNvSpPr/>
            <p:nvPr/>
          </p:nvSpPr>
          <p:spPr>
            <a:xfrm>
              <a:off x="128520" y="3156480"/>
              <a:ext cx="64656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3" name="Freeform 13"/>
            <p:cNvSpPr/>
            <p:nvPr/>
          </p:nvSpPr>
          <p:spPr>
            <a:xfrm>
              <a:off x="806760" y="5447160"/>
              <a:ext cx="609120" cy="142020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4" name="Freeform 14"/>
            <p:cNvSpPr/>
            <p:nvPr/>
          </p:nvSpPr>
          <p:spPr>
            <a:xfrm>
              <a:off x="95976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5" name="Freeform 15"/>
            <p:cNvSpPr/>
            <p:nvPr/>
          </p:nvSpPr>
          <p:spPr>
            <a:xfrm>
              <a:off x="100440" y="3201120"/>
              <a:ext cx="821880" cy="332856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6" name="Freeform 16"/>
            <p:cNvSpPr/>
            <p:nvPr/>
          </p:nvSpPr>
          <p:spPr>
            <a:xfrm>
              <a:off x="22320" y="228600"/>
              <a:ext cx="106200" cy="292788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7" name="Freeform 17"/>
            <p:cNvSpPr/>
            <p:nvPr/>
          </p:nvSpPr>
          <p:spPr>
            <a:xfrm>
              <a:off x="78120" y="2944080"/>
              <a:ext cx="78120" cy="49392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8" name="Freeform 18"/>
            <p:cNvSpPr/>
            <p:nvPr/>
          </p:nvSpPr>
          <p:spPr>
            <a:xfrm>
              <a:off x="769680" y="5478840"/>
              <a:ext cx="190080" cy="102492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9" name="Freeform 19"/>
            <p:cNvSpPr/>
            <p:nvPr/>
          </p:nvSpPr>
          <p:spPr>
            <a:xfrm>
              <a:off x="775080" y="1398960"/>
              <a:ext cx="207612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0" name="Freeform 20"/>
            <p:cNvSpPr/>
            <p:nvPr/>
          </p:nvSpPr>
          <p:spPr>
            <a:xfrm>
              <a:off x="922320" y="6530040"/>
              <a:ext cx="162000" cy="33732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1" name="Freeform 21"/>
            <p:cNvSpPr/>
            <p:nvPr/>
          </p:nvSpPr>
          <p:spPr>
            <a:xfrm>
              <a:off x="769680" y="5359680"/>
              <a:ext cx="37080" cy="22176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2" name="Freeform 22"/>
            <p:cNvSpPr/>
            <p:nvPr/>
          </p:nvSpPr>
          <p:spPr>
            <a:xfrm>
              <a:off x="849600" y="6244920"/>
              <a:ext cx="238320" cy="62244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43" name="Group 9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844" name="Freeform 27"/>
            <p:cNvSpPr/>
            <p:nvPr/>
          </p:nvSpPr>
          <p:spPr>
            <a:xfrm>
              <a:off x="27000" y="0"/>
              <a:ext cx="49428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5" name="Freeform 28"/>
            <p:cNvSpPr/>
            <p:nvPr/>
          </p:nvSpPr>
          <p:spPr>
            <a:xfrm>
              <a:off x="550080" y="4316760"/>
              <a:ext cx="42336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6" name="Freeform 29"/>
            <p:cNvSpPr/>
            <p:nvPr/>
          </p:nvSpPr>
          <p:spPr>
            <a:xfrm>
              <a:off x="1006200" y="5862960"/>
              <a:ext cx="43092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7" name="Freeform 30"/>
            <p:cNvSpPr/>
            <p:nvPr/>
          </p:nvSpPr>
          <p:spPr>
            <a:xfrm>
              <a:off x="521280" y="4364640"/>
              <a:ext cx="55188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8" name="Freeform 31"/>
            <p:cNvSpPr/>
            <p:nvPr/>
          </p:nvSpPr>
          <p:spPr>
            <a:xfrm>
              <a:off x="467640" y="1289880"/>
              <a:ext cx="17424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9" name="Freeform 32"/>
            <p:cNvSpPr/>
            <p:nvPr/>
          </p:nvSpPr>
          <p:spPr>
            <a:xfrm>
              <a:off x="1111680" y="6571800"/>
              <a:ext cx="133920" cy="28152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0" name="Freeform 33"/>
            <p:cNvSpPr/>
            <p:nvPr/>
          </p:nvSpPr>
          <p:spPr>
            <a:xfrm>
              <a:off x="502200" y="410796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1" name="Freeform 34"/>
            <p:cNvSpPr/>
            <p:nvPr/>
          </p:nvSpPr>
          <p:spPr>
            <a:xfrm>
              <a:off x="973800" y="3146400"/>
              <a:ext cx="141048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2" name="Freeform 35"/>
            <p:cNvSpPr/>
            <p:nvPr/>
          </p:nvSpPr>
          <p:spPr>
            <a:xfrm>
              <a:off x="1073520" y="6600600"/>
              <a:ext cx="12060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3" name="Freeform 36"/>
            <p:cNvSpPr/>
            <p:nvPr/>
          </p:nvSpPr>
          <p:spPr>
            <a:xfrm>
              <a:off x="973800" y="5897520"/>
              <a:ext cx="137880" cy="67428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4" name="Freeform 37"/>
            <p:cNvSpPr/>
            <p:nvPr/>
          </p:nvSpPr>
          <p:spPr>
            <a:xfrm>
              <a:off x="973800" y="5772960"/>
              <a:ext cx="38160" cy="22788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5" name="Freeform 38"/>
            <p:cNvSpPr/>
            <p:nvPr/>
          </p:nvSpPr>
          <p:spPr>
            <a:xfrm>
              <a:off x="1006200" y="6322680"/>
              <a:ext cx="210600" cy="53064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56" name="Rectangle 6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7" name="Freeform 11"/>
          <p:cNvSpPr/>
          <p:nvPr/>
        </p:nvSpPr>
        <p:spPr>
          <a:xfrm flipV="1">
            <a:off x="-4320" y="491076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859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60" name="PlaceHolder 3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31.08.2016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861" name="PlaceHolder 4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</a:rPr>
              <a:t>Dr. Brigitte Bosse - Trauma Institut Mainz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862" name="PlaceHolder 5"/>
          <p:cNvSpPr>
            <a:spLocks noGrp="1"/>
          </p:cNvSpPr>
          <p:nvPr>
            <p:ph type="sldNum"/>
          </p:nvPr>
        </p:nvSpPr>
        <p:spPr>
          <a:xfrm>
            <a:off x="531360" y="4983120"/>
            <a:ext cx="7794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4093E58A-5FCB-4A90-9991-A396FA9DE33E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roup 22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900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1" name="Freeform 12"/>
            <p:cNvSpPr/>
            <p:nvPr/>
          </p:nvSpPr>
          <p:spPr>
            <a:xfrm>
              <a:off x="128520" y="3156480"/>
              <a:ext cx="64656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2" name="Freeform 13"/>
            <p:cNvSpPr/>
            <p:nvPr/>
          </p:nvSpPr>
          <p:spPr>
            <a:xfrm>
              <a:off x="806760" y="5447160"/>
              <a:ext cx="609120" cy="142020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3" name="Freeform 14"/>
            <p:cNvSpPr/>
            <p:nvPr/>
          </p:nvSpPr>
          <p:spPr>
            <a:xfrm>
              <a:off x="95976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4" name="Freeform 15"/>
            <p:cNvSpPr/>
            <p:nvPr/>
          </p:nvSpPr>
          <p:spPr>
            <a:xfrm>
              <a:off x="100440" y="3201120"/>
              <a:ext cx="821880" cy="332856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5" name="Freeform 16"/>
            <p:cNvSpPr/>
            <p:nvPr/>
          </p:nvSpPr>
          <p:spPr>
            <a:xfrm>
              <a:off x="22320" y="228600"/>
              <a:ext cx="106200" cy="292788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6" name="Freeform 17"/>
            <p:cNvSpPr/>
            <p:nvPr/>
          </p:nvSpPr>
          <p:spPr>
            <a:xfrm>
              <a:off x="78120" y="2944080"/>
              <a:ext cx="78120" cy="49392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7" name="Freeform 18"/>
            <p:cNvSpPr/>
            <p:nvPr/>
          </p:nvSpPr>
          <p:spPr>
            <a:xfrm>
              <a:off x="769680" y="5478840"/>
              <a:ext cx="190080" cy="102492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8" name="Freeform 19"/>
            <p:cNvSpPr/>
            <p:nvPr/>
          </p:nvSpPr>
          <p:spPr>
            <a:xfrm>
              <a:off x="775080" y="1398960"/>
              <a:ext cx="207612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9" name="Freeform 20"/>
            <p:cNvSpPr/>
            <p:nvPr/>
          </p:nvSpPr>
          <p:spPr>
            <a:xfrm>
              <a:off x="922320" y="6530040"/>
              <a:ext cx="162000" cy="33732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0" name="Freeform 21"/>
            <p:cNvSpPr/>
            <p:nvPr/>
          </p:nvSpPr>
          <p:spPr>
            <a:xfrm>
              <a:off x="769680" y="5359680"/>
              <a:ext cx="37080" cy="22176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1" name="Freeform 22"/>
            <p:cNvSpPr/>
            <p:nvPr/>
          </p:nvSpPr>
          <p:spPr>
            <a:xfrm>
              <a:off x="849600" y="6244920"/>
              <a:ext cx="238320" cy="62244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12" name="Group 9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913" name="Freeform 27"/>
            <p:cNvSpPr/>
            <p:nvPr/>
          </p:nvSpPr>
          <p:spPr>
            <a:xfrm>
              <a:off x="27000" y="0"/>
              <a:ext cx="49428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4" name="Freeform 28"/>
            <p:cNvSpPr/>
            <p:nvPr/>
          </p:nvSpPr>
          <p:spPr>
            <a:xfrm>
              <a:off x="550080" y="4316760"/>
              <a:ext cx="42336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5" name="Freeform 29"/>
            <p:cNvSpPr/>
            <p:nvPr/>
          </p:nvSpPr>
          <p:spPr>
            <a:xfrm>
              <a:off x="1006200" y="5862960"/>
              <a:ext cx="43092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6" name="Freeform 30"/>
            <p:cNvSpPr/>
            <p:nvPr/>
          </p:nvSpPr>
          <p:spPr>
            <a:xfrm>
              <a:off x="521280" y="4364640"/>
              <a:ext cx="55188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7" name="Freeform 31"/>
            <p:cNvSpPr/>
            <p:nvPr/>
          </p:nvSpPr>
          <p:spPr>
            <a:xfrm>
              <a:off x="467640" y="1289880"/>
              <a:ext cx="17424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8" name="Freeform 32"/>
            <p:cNvSpPr/>
            <p:nvPr/>
          </p:nvSpPr>
          <p:spPr>
            <a:xfrm>
              <a:off x="1111680" y="6571800"/>
              <a:ext cx="133920" cy="28152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9" name="Freeform 33"/>
            <p:cNvSpPr/>
            <p:nvPr/>
          </p:nvSpPr>
          <p:spPr>
            <a:xfrm>
              <a:off x="502200" y="410796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0" name="Freeform 34"/>
            <p:cNvSpPr/>
            <p:nvPr/>
          </p:nvSpPr>
          <p:spPr>
            <a:xfrm>
              <a:off x="973800" y="3146400"/>
              <a:ext cx="141048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1" name="Freeform 35"/>
            <p:cNvSpPr/>
            <p:nvPr/>
          </p:nvSpPr>
          <p:spPr>
            <a:xfrm>
              <a:off x="1073520" y="6600600"/>
              <a:ext cx="12060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2" name="Freeform 36"/>
            <p:cNvSpPr/>
            <p:nvPr/>
          </p:nvSpPr>
          <p:spPr>
            <a:xfrm>
              <a:off x="973800" y="5897520"/>
              <a:ext cx="137880" cy="67428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3" name="Freeform 37"/>
            <p:cNvSpPr/>
            <p:nvPr/>
          </p:nvSpPr>
          <p:spPr>
            <a:xfrm>
              <a:off x="973800" y="5772960"/>
              <a:ext cx="38160" cy="22788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4" name="Freeform 38"/>
            <p:cNvSpPr/>
            <p:nvPr/>
          </p:nvSpPr>
          <p:spPr>
            <a:xfrm>
              <a:off x="1006200" y="6322680"/>
              <a:ext cx="210600" cy="53064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25" name="Rectangle 6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6" name="Freeform 11"/>
          <p:cNvSpPr/>
          <p:nvPr/>
        </p:nvSpPr>
        <p:spPr>
          <a:xfrm flipV="1">
            <a:off x="-4320" y="491076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7" name="TextBox 16"/>
          <p:cNvSpPr/>
          <p:nvPr/>
        </p:nvSpPr>
        <p:spPr>
          <a:xfrm>
            <a:off x="2467080" y="647640"/>
            <a:ext cx="609480" cy="58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8000" spc="-1" strike="noStrike">
                <a:solidFill>
                  <a:srgbClr val="a53010"/>
                </a:solidFill>
                <a:latin typeface="Arial"/>
              </a:rPr>
              <a:t>“</a:t>
            </a:r>
            <a:endParaRPr b="0" lang="en-US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8" name="TextBox 17"/>
          <p:cNvSpPr/>
          <p:nvPr/>
        </p:nvSpPr>
        <p:spPr>
          <a:xfrm>
            <a:off x="11113920" y="2905200"/>
            <a:ext cx="609840" cy="58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8000" spc="-1" strike="noStrike">
                <a:solidFill>
                  <a:srgbClr val="a53010"/>
                </a:solidFill>
                <a:latin typeface="Arial"/>
              </a:rPr>
              <a:t>”</a:t>
            </a:r>
            <a:endParaRPr b="0" lang="en-US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930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31" name="PlaceHolder 3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31.08.2016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932" name="PlaceHolder 4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</a:rPr>
              <a:t>Dr. Brigitte Bosse - Trauma Institut Mainz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933" name="PlaceHolder 5"/>
          <p:cNvSpPr>
            <a:spLocks noGrp="1"/>
          </p:cNvSpPr>
          <p:nvPr>
            <p:ph type="sldNum"/>
          </p:nvPr>
        </p:nvSpPr>
        <p:spPr>
          <a:xfrm>
            <a:off x="531360" y="4983120"/>
            <a:ext cx="7794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7F02F22A-8B05-4CEA-B73F-BD54F0EB170C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roup 22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971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2" name="Freeform 12"/>
            <p:cNvSpPr/>
            <p:nvPr/>
          </p:nvSpPr>
          <p:spPr>
            <a:xfrm>
              <a:off x="128520" y="3156480"/>
              <a:ext cx="64656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3" name="Freeform 13"/>
            <p:cNvSpPr/>
            <p:nvPr/>
          </p:nvSpPr>
          <p:spPr>
            <a:xfrm>
              <a:off x="806760" y="5447160"/>
              <a:ext cx="609120" cy="142020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4" name="Freeform 14"/>
            <p:cNvSpPr/>
            <p:nvPr/>
          </p:nvSpPr>
          <p:spPr>
            <a:xfrm>
              <a:off x="95976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5" name="Freeform 15"/>
            <p:cNvSpPr/>
            <p:nvPr/>
          </p:nvSpPr>
          <p:spPr>
            <a:xfrm>
              <a:off x="100440" y="3201120"/>
              <a:ext cx="821880" cy="332856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6" name="Freeform 16"/>
            <p:cNvSpPr/>
            <p:nvPr/>
          </p:nvSpPr>
          <p:spPr>
            <a:xfrm>
              <a:off x="22320" y="228600"/>
              <a:ext cx="106200" cy="292788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7" name="Freeform 17"/>
            <p:cNvSpPr/>
            <p:nvPr/>
          </p:nvSpPr>
          <p:spPr>
            <a:xfrm>
              <a:off x="78120" y="2944080"/>
              <a:ext cx="78120" cy="49392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8" name="Freeform 18"/>
            <p:cNvSpPr/>
            <p:nvPr/>
          </p:nvSpPr>
          <p:spPr>
            <a:xfrm>
              <a:off x="769680" y="5478840"/>
              <a:ext cx="190080" cy="102492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9" name="Freeform 19"/>
            <p:cNvSpPr/>
            <p:nvPr/>
          </p:nvSpPr>
          <p:spPr>
            <a:xfrm>
              <a:off x="775080" y="1398960"/>
              <a:ext cx="207612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0" name="Freeform 20"/>
            <p:cNvSpPr/>
            <p:nvPr/>
          </p:nvSpPr>
          <p:spPr>
            <a:xfrm>
              <a:off x="922320" y="6530040"/>
              <a:ext cx="162000" cy="33732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1" name="Freeform 21"/>
            <p:cNvSpPr/>
            <p:nvPr/>
          </p:nvSpPr>
          <p:spPr>
            <a:xfrm>
              <a:off x="769680" y="5359680"/>
              <a:ext cx="37080" cy="22176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2" name="Freeform 22"/>
            <p:cNvSpPr/>
            <p:nvPr/>
          </p:nvSpPr>
          <p:spPr>
            <a:xfrm>
              <a:off x="849600" y="6244920"/>
              <a:ext cx="238320" cy="62244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83" name="Group 9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984" name="Freeform 27"/>
            <p:cNvSpPr/>
            <p:nvPr/>
          </p:nvSpPr>
          <p:spPr>
            <a:xfrm>
              <a:off x="27000" y="0"/>
              <a:ext cx="49428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5" name="Freeform 28"/>
            <p:cNvSpPr/>
            <p:nvPr/>
          </p:nvSpPr>
          <p:spPr>
            <a:xfrm>
              <a:off x="550080" y="4316760"/>
              <a:ext cx="42336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6" name="Freeform 29"/>
            <p:cNvSpPr/>
            <p:nvPr/>
          </p:nvSpPr>
          <p:spPr>
            <a:xfrm>
              <a:off x="1006200" y="5862960"/>
              <a:ext cx="43092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7" name="Freeform 30"/>
            <p:cNvSpPr/>
            <p:nvPr/>
          </p:nvSpPr>
          <p:spPr>
            <a:xfrm>
              <a:off x="521280" y="4364640"/>
              <a:ext cx="55188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8" name="Freeform 31"/>
            <p:cNvSpPr/>
            <p:nvPr/>
          </p:nvSpPr>
          <p:spPr>
            <a:xfrm>
              <a:off x="467640" y="1289880"/>
              <a:ext cx="17424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9" name="Freeform 32"/>
            <p:cNvSpPr/>
            <p:nvPr/>
          </p:nvSpPr>
          <p:spPr>
            <a:xfrm>
              <a:off x="1111680" y="6571800"/>
              <a:ext cx="133920" cy="28152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0" name="Freeform 33"/>
            <p:cNvSpPr/>
            <p:nvPr/>
          </p:nvSpPr>
          <p:spPr>
            <a:xfrm>
              <a:off x="502200" y="410796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1" name="Freeform 34"/>
            <p:cNvSpPr/>
            <p:nvPr/>
          </p:nvSpPr>
          <p:spPr>
            <a:xfrm>
              <a:off x="973800" y="3146400"/>
              <a:ext cx="141048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2" name="Freeform 35"/>
            <p:cNvSpPr/>
            <p:nvPr/>
          </p:nvSpPr>
          <p:spPr>
            <a:xfrm>
              <a:off x="1073520" y="6600600"/>
              <a:ext cx="12060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3" name="Freeform 36"/>
            <p:cNvSpPr/>
            <p:nvPr/>
          </p:nvSpPr>
          <p:spPr>
            <a:xfrm>
              <a:off x="973800" y="5897520"/>
              <a:ext cx="137880" cy="67428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4" name="Freeform 37"/>
            <p:cNvSpPr/>
            <p:nvPr/>
          </p:nvSpPr>
          <p:spPr>
            <a:xfrm>
              <a:off x="973800" y="5772960"/>
              <a:ext cx="38160" cy="22788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5" name="Freeform 38"/>
            <p:cNvSpPr/>
            <p:nvPr/>
          </p:nvSpPr>
          <p:spPr>
            <a:xfrm>
              <a:off x="1006200" y="6322680"/>
              <a:ext cx="210600" cy="53064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96" name="Rectangle 6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7" name="Freeform 11"/>
          <p:cNvSpPr/>
          <p:nvPr/>
        </p:nvSpPr>
        <p:spPr>
          <a:xfrm flipV="1">
            <a:off x="-4320" y="491076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999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00" name="PlaceHolder 3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31.08.2016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001" name="PlaceHolder 4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</a:rPr>
              <a:t>Dr. Brigitte Bosse - Trauma Institut Mainz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002" name="PlaceHolder 5"/>
          <p:cNvSpPr>
            <a:spLocks noGrp="1"/>
          </p:cNvSpPr>
          <p:nvPr>
            <p:ph type="sldNum"/>
          </p:nvPr>
        </p:nvSpPr>
        <p:spPr>
          <a:xfrm>
            <a:off x="531360" y="4983120"/>
            <a:ext cx="7794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92DE620E-5859-4127-98F0-D1648C32D303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22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1040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1" name="Freeform 12"/>
            <p:cNvSpPr/>
            <p:nvPr/>
          </p:nvSpPr>
          <p:spPr>
            <a:xfrm>
              <a:off x="128520" y="3156480"/>
              <a:ext cx="64656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2" name="Freeform 13"/>
            <p:cNvSpPr/>
            <p:nvPr/>
          </p:nvSpPr>
          <p:spPr>
            <a:xfrm>
              <a:off x="806760" y="5447160"/>
              <a:ext cx="609120" cy="142020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3" name="Freeform 14"/>
            <p:cNvSpPr/>
            <p:nvPr/>
          </p:nvSpPr>
          <p:spPr>
            <a:xfrm>
              <a:off x="95976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4" name="Freeform 15"/>
            <p:cNvSpPr/>
            <p:nvPr/>
          </p:nvSpPr>
          <p:spPr>
            <a:xfrm>
              <a:off x="100440" y="3201120"/>
              <a:ext cx="821880" cy="332856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5" name="Freeform 16"/>
            <p:cNvSpPr/>
            <p:nvPr/>
          </p:nvSpPr>
          <p:spPr>
            <a:xfrm>
              <a:off x="22320" y="228600"/>
              <a:ext cx="106200" cy="292788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6" name="Freeform 17"/>
            <p:cNvSpPr/>
            <p:nvPr/>
          </p:nvSpPr>
          <p:spPr>
            <a:xfrm>
              <a:off x="78120" y="2944080"/>
              <a:ext cx="78120" cy="49392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7" name="Freeform 18"/>
            <p:cNvSpPr/>
            <p:nvPr/>
          </p:nvSpPr>
          <p:spPr>
            <a:xfrm>
              <a:off x="769680" y="5478840"/>
              <a:ext cx="190080" cy="102492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8" name="Freeform 19"/>
            <p:cNvSpPr/>
            <p:nvPr/>
          </p:nvSpPr>
          <p:spPr>
            <a:xfrm>
              <a:off x="775080" y="1398960"/>
              <a:ext cx="207612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9" name="Freeform 20"/>
            <p:cNvSpPr/>
            <p:nvPr/>
          </p:nvSpPr>
          <p:spPr>
            <a:xfrm>
              <a:off x="922320" y="6530040"/>
              <a:ext cx="162000" cy="33732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0" name="Freeform 21"/>
            <p:cNvSpPr/>
            <p:nvPr/>
          </p:nvSpPr>
          <p:spPr>
            <a:xfrm>
              <a:off x="769680" y="5359680"/>
              <a:ext cx="37080" cy="22176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1" name="Freeform 22"/>
            <p:cNvSpPr/>
            <p:nvPr/>
          </p:nvSpPr>
          <p:spPr>
            <a:xfrm>
              <a:off x="849600" y="6244920"/>
              <a:ext cx="238320" cy="62244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52" name="Group 9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1053" name="Freeform 27"/>
            <p:cNvSpPr/>
            <p:nvPr/>
          </p:nvSpPr>
          <p:spPr>
            <a:xfrm>
              <a:off x="27000" y="0"/>
              <a:ext cx="49428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4" name="Freeform 28"/>
            <p:cNvSpPr/>
            <p:nvPr/>
          </p:nvSpPr>
          <p:spPr>
            <a:xfrm>
              <a:off x="550080" y="4316760"/>
              <a:ext cx="42336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5" name="Freeform 29"/>
            <p:cNvSpPr/>
            <p:nvPr/>
          </p:nvSpPr>
          <p:spPr>
            <a:xfrm>
              <a:off x="1006200" y="5862960"/>
              <a:ext cx="43092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6" name="Freeform 30"/>
            <p:cNvSpPr/>
            <p:nvPr/>
          </p:nvSpPr>
          <p:spPr>
            <a:xfrm>
              <a:off x="521280" y="4364640"/>
              <a:ext cx="55188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7" name="Freeform 31"/>
            <p:cNvSpPr/>
            <p:nvPr/>
          </p:nvSpPr>
          <p:spPr>
            <a:xfrm>
              <a:off x="467640" y="1289880"/>
              <a:ext cx="17424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8" name="Freeform 32"/>
            <p:cNvSpPr/>
            <p:nvPr/>
          </p:nvSpPr>
          <p:spPr>
            <a:xfrm>
              <a:off x="1111680" y="6571800"/>
              <a:ext cx="133920" cy="28152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9" name="Freeform 33"/>
            <p:cNvSpPr/>
            <p:nvPr/>
          </p:nvSpPr>
          <p:spPr>
            <a:xfrm>
              <a:off x="502200" y="410796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0" name="Freeform 34"/>
            <p:cNvSpPr/>
            <p:nvPr/>
          </p:nvSpPr>
          <p:spPr>
            <a:xfrm>
              <a:off x="973800" y="3146400"/>
              <a:ext cx="141048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1" name="Freeform 35"/>
            <p:cNvSpPr/>
            <p:nvPr/>
          </p:nvSpPr>
          <p:spPr>
            <a:xfrm>
              <a:off x="1073520" y="6600600"/>
              <a:ext cx="12060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2" name="Freeform 36"/>
            <p:cNvSpPr/>
            <p:nvPr/>
          </p:nvSpPr>
          <p:spPr>
            <a:xfrm>
              <a:off x="973800" y="5897520"/>
              <a:ext cx="137880" cy="67428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3" name="Freeform 37"/>
            <p:cNvSpPr/>
            <p:nvPr/>
          </p:nvSpPr>
          <p:spPr>
            <a:xfrm>
              <a:off x="973800" y="5772960"/>
              <a:ext cx="38160" cy="22788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4" name="Freeform 38"/>
            <p:cNvSpPr/>
            <p:nvPr/>
          </p:nvSpPr>
          <p:spPr>
            <a:xfrm>
              <a:off x="1006200" y="6322680"/>
              <a:ext cx="210600" cy="53064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65" name="Rectangle 6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6" name="Freeform 11"/>
          <p:cNvSpPr/>
          <p:nvPr/>
        </p:nvSpPr>
        <p:spPr>
          <a:xfrm flipV="1">
            <a:off x="-4320" y="71316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068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69" name="PlaceHolder 3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31.08.2016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070" name="PlaceHolder 4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</a:rPr>
              <a:t>Dr. Brigitte Bosse - Trauma Institut Mainz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071" name="PlaceHolder 5"/>
          <p:cNvSpPr>
            <a:spLocks noGrp="1"/>
          </p:cNvSpPr>
          <p:nvPr>
            <p:ph type="sldNum"/>
          </p:nvPr>
        </p:nvSpPr>
        <p:spPr>
          <a:xfrm>
            <a:off x="531360" y="787320"/>
            <a:ext cx="7794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F57B0D1F-0BA5-4B1A-8718-60EBE16D9766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roup 22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1109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0" name="Freeform 12"/>
            <p:cNvSpPr/>
            <p:nvPr/>
          </p:nvSpPr>
          <p:spPr>
            <a:xfrm>
              <a:off x="128520" y="3156480"/>
              <a:ext cx="64656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1" name="Freeform 13"/>
            <p:cNvSpPr/>
            <p:nvPr/>
          </p:nvSpPr>
          <p:spPr>
            <a:xfrm>
              <a:off x="806760" y="5447160"/>
              <a:ext cx="609120" cy="142020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2" name="Freeform 14"/>
            <p:cNvSpPr/>
            <p:nvPr/>
          </p:nvSpPr>
          <p:spPr>
            <a:xfrm>
              <a:off x="95976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3" name="Freeform 15"/>
            <p:cNvSpPr/>
            <p:nvPr/>
          </p:nvSpPr>
          <p:spPr>
            <a:xfrm>
              <a:off x="100440" y="3201120"/>
              <a:ext cx="821880" cy="332856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4" name="Freeform 16"/>
            <p:cNvSpPr/>
            <p:nvPr/>
          </p:nvSpPr>
          <p:spPr>
            <a:xfrm>
              <a:off x="22320" y="228600"/>
              <a:ext cx="106200" cy="292788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5" name="Freeform 17"/>
            <p:cNvSpPr/>
            <p:nvPr/>
          </p:nvSpPr>
          <p:spPr>
            <a:xfrm>
              <a:off x="78120" y="2944080"/>
              <a:ext cx="78120" cy="49392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6" name="Freeform 18"/>
            <p:cNvSpPr/>
            <p:nvPr/>
          </p:nvSpPr>
          <p:spPr>
            <a:xfrm>
              <a:off x="769680" y="5478840"/>
              <a:ext cx="190080" cy="102492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7" name="Freeform 19"/>
            <p:cNvSpPr/>
            <p:nvPr/>
          </p:nvSpPr>
          <p:spPr>
            <a:xfrm>
              <a:off x="775080" y="1398960"/>
              <a:ext cx="207612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8" name="Freeform 20"/>
            <p:cNvSpPr/>
            <p:nvPr/>
          </p:nvSpPr>
          <p:spPr>
            <a:xfrm>
              <a:off x="922320" y="6530040"/>
              <a:ext cx="162000" cy="33732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9" name="Freeform 21"/>
            <p:cNvSpPr/>
            <p:nvPr/>
          </p:nvSpPr>
          <p:spPr>
            <a:xfrm>
              <a:off x="769680" y="5359680"/>
              <a:ext cx="37080" cy="22176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0" name="Freeform 22"/>
            <p:cNvSpPr/>
            <p:nvPr/>
          </p:nvSpPr>
          <p:spPr>
            <a:xfrm>
              <a:off x="849600" y="6244920"/>
              <a:ext cx="238320" cy="62244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21" name="Group 9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1122" name="Freeform 27"/>
            <p:cNvSpPr/>
            <p:nvPr/>
          </p:nvSpPr>
          <p:spPr>
            <a:xfrm>
              <a:off x="27000" y="0"/>
              <a:ext cx="49428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3" name="Freeform 28"/>
            <p:cNvSpPr/>
            <p:nvPr/>
          </p:nvSpPr>
          <p:spPr>
            <a:xfrm>
              <a:off x="550080" y="4316760"/>
              <a:ext cx="42336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4" name="Freeform 29"/>
            <p:cNvSpPr/>
            <p:nvPr/>
          </p:nvSpPr>
          <p:spPr>
            <a:xfrm>
              <a:off x="1006200" y="5862960"/>
              <a:ext cx="43092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5" name="Freeform 30"/>
            <p:cNvSpPr/>
            <p:nvPr/>
          </p:nvSpPr>
          <p:spPr>
            <a:xfrm>
              <a:off x="521280" y="4364640"/>
              <a:ext cx="55188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6" name="Freeform 31"/>
            <p:cNvSpPr/>
            <p:nvPr/>
          </p:nvSpPr>
          <p:spPr>
            <a:xfrm>
              <a:off x="467640" y="1289880"/>
              <a:ext cx="17424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7" name="Freeform 32"/>
            <p:cNvSpPr/>
            <p:nvPr/>
          </p:nvSpPr>
          <p:spPr>
            <a:xfrm>
              <a:off x="1111680" y="6571800"/>
              <a:ext cx="133920" cy="28152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8" name="Freeform 33"/>
            <p:cNvSpPr/>
            <p:nvPr/>
          </p:nvSpPr>
          <p:spPr>
            <a:xfrm>
              <a:off x="502200" y="410796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9" name="Freeform 34"/>
            <p:cNvSpPr/>
            <p:nvPr/>
          </p:nvSpPr>
          <p:spPr>
            <a:xfrm>
              <a:off x="973800" y="3146400"/>
              <a:ext cx="141048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0" name="Freeform 35"/>
            <p:cNvSpPr/>
            <p:nvPr/>
          </p:nvSpPr>
          <p:spPr>
            <a:xfrm>
              <a:off x="1073520" y="6600600"/>
              <a:ext cx="12060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1" name="Freeform 36"/>
            <p:cNvSpPr/>
            <p:nvPr/>
          </p:nvSpPr>
          <p:spPr>
            <a:xfrm>
              <a:off x="973800" y="5897520"/>
              <a:ext cx="137880" cy="67428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2" name="Freeform 37"/>
            <p:cNvSpPr/>
            <p:nvPr/>
          </p:nvSpPr>
          <p:spPr>
            <a:xfrm>
              <a:off x="973800" y="5772960"/>
              <a:ext cx="38160" cy="22788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3" name="Freeform 38"/>
            <p:cNvSpPr/>
            <p:nvPr/>
          </p:nvSpPr>
          <p:spPr>
            <a:xfrm>
              <a:off x="1006200" y="6322680"/>
              <a:ext cx="210600" cy="53064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34" name="Rectangle 6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5" name="Freeform 11"/>
          <p:cNvSpPr/>
          <p:nvPr/>
        </p:nvSpPr>
        <p:spPr>
          <a:xfrm flipV="1">
            <a:off x="-4320" y="71316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37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38" name="PlaceHolder 3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31.08.2016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139" name="PlaceHolder 4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</a:rPr>
              <a:t>Dr. Brigitte Bosse - Trauma Institut Mainz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140" name="PlaceHolder 5"/>
          <p:cNvSpPr>
            <a:spLocks noGrp="1"/>
          </p:cNvSpPr>
          <p:nvPr>
            <p:ph type="sldNum"/>
          </p:nvPr>
        </p:nvSpPr>
        <p:spPr>
          <a:xfrm>
            <a:off x="531360" y="787320"/>
            <a:ext cx="7794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CCD22C2A-6772-4B82-8A41-64E730542E40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22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69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" name="Freeform 12"/>
            <p:cNvSpPr/>
            <p:nvPr/>
          </p:nvSpPr>
          <p:spPr>
            <a:xfrm>
              <a:off x="128520" y="3156480"/>
              <a:ext cx="64656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Freeform 13"/>
            <p:cNvSpPr/>
            <p:nvPr/>
          </p:nvSpPr>
          <p:spPr>
            <a:xfrm>
              <a:off x="806760" y="5447160"/>
              <a:ext cx="609120" cy="142020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Freeform 14"/>
            <p:cNvSpPr/>
            <p:nvPr/>
          </p:nvSpPr>
          <p:spPr>
            <a:xfrm>
              <a:off x="95976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Freeform 15"/>
            <p:cNvSpPr/>
            <p:nvPr/>
          </p:nvSpPr>
          <p:spPr>
            <a:xfrm>
              <a:off x="100440" y="3201120"/>
              <a:ext cx="821880" cy="332856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Freeform 16"/>
            <p:cNvSpPr/>
            <p:nvPr/>
          </p:nvSpPr>
          <p:spPr>
            <a:xfrm>
              <a:off x="22320" y="228600"/>
              <a:ext cx="106200" cy="292788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Freeform 17"/>
            <p:cNvSpPr/>
            <p:nvPr/>
          </p:nvSpPr>
          <p:spPr>
            <a:xfrm>
              <a:off x="78120" y="2944080"/>
              <a:ext cx="78120" cy="49392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Freeform 18"/>
            <p:cNvSpPr/>
            <p:nvPr/>
          </p:nvSpPr>
          <p:spPr>
            <a:xfrm>
              <a:off x="769680" y="5478840"/>
              <a:ext cx="190080" cy="102492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Freeform 19"/>
            <p:cNvSpPr/>
            <p:nvPr/>
          </p:nvSpPr>
          <p:spPr>
            <a:xfrm>
              <a:off x="775080" y="1398960"/>
              <a:ext cx="207612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Freeform 20"/>
            <p:cNvSpPr/>
            <p:nvPr/>
          </p:nvSpPr>
          <p:spPr>
            <a:xfrm>
              <a:off x="922320" y="6530040"/>
              <a:ext cx="162000" cy="33732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Freeform 21"/>
            <p:cNvSpPr/>
            <p:nvPr/>
          </p:nvSpPr>
          <p:spPr>
            <a:xfrm>
              <a:off x="769680" y="5359680"/>
              <a:ext cx="37080" cy="22176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" name="Freeform 22"/>
            <p:cNvSpPr/>
            <p:nvPr/>
          </p:nvSpPr>
          <p:spPr>
            <a:xfrm>
              <a:off x="849600" y="6244920"/>
              <a:ext cx="238320" cy="62244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1" name="Group 9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82" name="Freeform 27"/>
            <p:cNvSpPr/>
            <p:nvPr/>
          </p:nvSpPr>
          <p:spPr>
            <a:xfrm>
              <a:off x="27000" y="0"/>
              <a:ext cx="49428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" name="Freeform 28"/>
            <p:cNvSpPr/>
            <p:nvPr/>
          </p:nvSpPr>
          <p:spPr>
            <a:xfrm>
              <a:off x="550080" y="4316760"/>
              <a:ext cx="42336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Freeform 29"/>
            <p:cNvSpPr/>
            <p:nvPr/>
          </p:nvSpPr>
          <p:spPr>
            <a:xfrm>
              <a:off x="1006200" y="5862960"/>
              <a:ext cx="43092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Freeform 30"/>
            <p:cNvSpPr/>
            <p:nvPr/>
          </p:nvSpPr>
          <p:spPr>
            <a:xfrm>
              <a:off x="521280" y="4364640"/>
              <a:ext cx="55188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Freeform 31"/>
            <p:cNvSpPr/>
            <p:nvPr/>
          </p:nvSpPr>
          <p:spPr>
            <a:xfrm>
              <a:off x="467640" y="1289880"/>
              <a:ext cx="17424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Freeform 32"/>
            <p:cNvSpPr/>
            <p:nvPr/>
          </p:nvSpPr>
          <p:spPr>
            <a:xfrm>
              <a:off x="1111680" y="6571800"/>
              <a:ext cx="133920" cy="28152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Freeform 33"/>
            <p:cNvSpPr/>
            <p:nvPr/>
          </p:nvSpPr>
          <p:spPr>
            <a:xfrm>
              <a:off x="502200" y="410796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Freeform 34"/>
            <p:cNvSpPr/>
            <p:nvPr/>
          </p:nvSpPr>
          <p:spPr>
            <a:xfrm>
              <a:off x="973800" y="3146400"/>
              <a:ext cx="141048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Freeform 35"/>
            <p:cNvSpPr/>
            <p:nvPr/>
          </p:nvSpPr>
          <p:spPr>
            <a:xfrm>
              <a:off x="1073520" y="6600600"/>
              <a:ext cx="12060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Freeform 36"/>
            <p:cNvSpPr/>
            <p:nvPr/>
          </p:nvSpPr>
          <p:spPr>
            <a:xfrm>
              <a:off x="973800" y="5897520"/>
              <a:ext cx="137880" cy="67428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Freeform 37"/>
            <p:cNvSpPr/>
            <p:nvPr/>
          </p:nvSpPr>
          <p:spPr>
            <a:xfrm>
              <a:off x="973800" y="5772960"/>
              <a:ext cx="38160" cy="22788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Freeform 38"/>
            <p:cNvSpPr/>
            <p:nvPr/>
          </p:nvSpPr>
          <p:spPr>
            <a:xfrm>
              <a:off x="1006200" y="6322680"/>
              <a:ext cx="210600" cy="53064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4" name="Rectangle 6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Freeform 6"/>
          <p:cNvSpPr/>
          <p:nvPr/>
        </p:nvSpPr>
        <p:spPr>
          <a:xfrm>
            <a:off x="0" y="4324320"/>
            <a:ext cx="1744560" cy="777960"/>
          </a:xfrm>
          <a:custGeom>
            <a:avLst/>
            <a:gdLst/>
            <a:ah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31.08.2016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</a:rPr>
              <a:t>Dr. Brigitte Bosse - Trauma Institut Mainz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sldNum"/>
          </p:nvPr>
        </p:nvSpPr>
        <p:spPr>
          <a:xfrm>
            <a:off x="531360" y="4529160"/>
            <a:ext cx="7794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F20CF23B-C4DB-480D-95B2-8E2E5028392D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22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138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" name="Freeform 12"/>
            <p:cNvSpPr/>
            <p:nvPr/>
          </p:nvSpPr>
          <p:spPr>
            <a:xfrm>
              <a:off x="128520" y="3156480"/>
              <a:ext cx="64656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Freeform 13"/>
            <p:cNvSpPr/>
            <p:nvPr/>
          </p:nvSpPr>
          <p:spPr>
            <a:xfrm>
              <a:off x="806760" y="5447160"/>
              <a:ext cx="609120" cy="142020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Freeform 14"/>
            <p:cNvSpPr/>
            <p:nvPr/>
          </p:nvSpPr>
          <p:spPr>
            <a:xfrm>
              <a:off x="95976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Freeform 15"/>
            <p:cNvSpPr/>
            <p:nvPr/>
          </p:nvSpPr>
          <p:spPr>
            <a:xfrm>
              <a:off x="100440" y="3201120"/>
              <a:ext cx="821880" cy="332856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Freeform 16"/>
            <p:cNvSpPr/>
            <p:nvPr/>
          </p:nvSpPr>
          <p:spPr>
            <a:xfrm>
              <a:off x="22320" y="228600"/>
              <a:ext cx="106200" cy="292788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Freeform 17"/>
            <p:cNvSpPr/>
            <p:nvPr/>
          </p:nvSpPr>
          <p:spPr>
            <a:xfrm>
              <a:off x="78120" y="2944080"/>
              <a:ext cx="78120" cy="49392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Freeform 18"/>
            <p:cNvSpPr/>
            <p:nvPr/>
          </p:nvSpPr>
          <p:spPr>
            <a:xfrm>
              <a:off x="769680" y="5478840"/>
              <a:ext cx="190080" cy="102492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Freeform 19"/>
            <p:cNvSpPr/>
            <p:nvPr/>
          </p:nvSpPr>
          <p:spPr>
            <a:xfrm>
              <a:off x="775080" y="1398960"/>
              <a:ext cx="207612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Freeform 20"/>
            <p:cNvSpPr/>
            <p:nvPr/>
          </p:nvSpPr>
          <p:spPr>
            <a:xfrm>
              <a:off x="922320" y="6530040"/>
              <a:ext cx="162000" cy="33732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Freeform 21"/>
            <p:cNvSpPr/>
            <p:nvPr/>
          </p:nvSpPr>
          <p:spPr>
            <a:xfrm>
              <a:off x="769680" y="5359680"/>
              <a:ext cx="37080" cy="22176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" name="Freeform 22"/>
            <p:cNvSpPr/>
            <p:nvPr/>
          </p:nvSpPr>
          <p:spPr>
            <a:xfrm>
              <a:off x="849600" y="6244920"/>
              <a:ext cx="238320" cy="62244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0" name="Group 9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151" name="Freeform 27"/>
            <p:cNvSpPr/>
            <p:nvPr/>
          </p:nvSpPr>
          <p:spPr>
            <a:xfrm>
              <a:off x="27000" y="0"/>
              <a:ext cx="49428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" name="Freeform 28"/>
            <p:cNvSpPr/>
            <p:nvPr/>
          </p:nvSpPr>
          <p:spPr>
            <a:xfrm>
              <a:off x="550080" y="4316760"/>
              <a:ext cx="42336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" name="Freeform 29"/>
            <p:cNvSpPr/>
            <p:nvPr/>
          </p:nvSpPr>
          <p:spPr>
            <a:xfrm>
              <a:off x="1006200" y="5862960"/>
              <a:ext cx="43092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Freeform 30"/>
            <p:cNvSpPr/>
            <p:nvPr/>
          </p:nvSpPr>
          <p:spPr>
            <a:xfrm>
              <a:off x="521280" y="4364640"/>
              <a:ext cx="55188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Freeform 31"/>
            <p:cNvSpPr/>
            <p:nvPr/>
          </p:nvSpPr>
          <p:spPr>
            <a:xfrm>
              <a:off x="467640" y="1289880"/>
              <a:ext cx="17424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" name="Freeform 32"/>
            <p:cNvSpPr/>
            <p:nvPr/>
          </p:nvSpPr>
          <p:spPr>
            <a:xfrm>
              <a:off x="1111680" y="6571800"/>
              <a:ext cx="133920" cy="28152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Freeform 33"/>
            <p:cNvSpPr/>
            <p:nvPr/>
          </p:nvSpPr>
          <p:spPr>
            <a:xfrm>
              <a:off x="502200" y="410796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Freeform 34"/>
            <p:cNvSpPr/>
            <p:nvPr/>
          </p:nvSpPr>
          <p:spPr>
            <a:xfrm>
              <a:off x="973800" y="3146400"/>
              <a:ext cx="141048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" name="Freeform 35"/>
            <p:cNvSpPr/>
            <p:nvPr/>
          </p:nvSpPr>
          <p:spPr>
            <a:xfrm>
              <a:off x="1073520" y="6600600"/>
              <a:ext cx="12060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Freeform 36"/>
            <p:cNvSpPr/>
            <p:nvPr/>
          </p:nvSpPr>
          <p:spPr>
            <a:xfrm>
              <a:off x="973800" y="5897520"/>
              <a:ext cx="137880" cy="67428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Freeform 37"/>
            <p:cNvSpPr/>
            <p:nvPr/>
          </p:nvSpPr>
          <p:spPr>
            <a:xfrm>
              <a:off x="973800" y="5772960"/>
              <a:ext cx="38160" cy="22788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Freeform 38"/>
            <p:cNvSpPr/>
            <p:nvPr/>
          </p:nvSpPr>
          <p:spPr>
            <a:xfrm>
              <a:off x="1006200" y="6322680"/>
              <a:ext cx="210600" cy="53064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3" name="Rectangle 6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Freeform 11"/>
          <p:cNvSpPr/>
          <p:nvPr/>
        </p:nvSpPr>
        <p:spPr>
          <a:xfrm flipV="1">
            <a:off x="-4320" y="71316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5" name="Grafik 10" descr=""/>
          <p:cNvPicPr/>
          <p:nvPr/>
        </p:nvPicPr>
        <p:blipFill>
          <a:blip r:embed="rId3"/>
          <a:stretch/>
        </p:blipFill>
        <p:spPr>
          <a:xfrm>
            <a:off x="11484000" y="6146640"/>
            <a:ext cx="708120" cy="711360"/>
          </a:xfrm>
          <a:prstGeom prst="rect">
            <a:avLst/>
          </a:prstGeom>
          <a:ln w="0">
            <a:noFill/>
          </a:ln>
        </p:spPr>
      </p:pic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dt"/>
          </p:nvPr>
        </p:nvSpPr>
        <p:spPr>
          <a:xfrm>
            <a:off x="10361160" y="6486480"/>
            <a:ext cx="801720" cy="37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31.08.2016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ftr"/>
          </p:nvPr>
        </p:nvSpPr>
        <p:spPr>
          <a:xfrm>
            <a:off x="7759800" y="6481800"/>
            <a:ext cx="24494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</a:rPr>
              <a:t>Dr. Brigitte Bosse - Trauma Institut Mainz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sldNum"/>
          </p:nvPr>
        </p:nvSpPr>
        <p:spPr>
          <a:xfrm>
            <a:off x="531360" y="787320"/>
            <a:ext cx="7794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B56E6D5C-E687-4894-8AA9-B916B3A06469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22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208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" name="Freeform 12"/>
            <p:cNvSpPr/>
            <p:nvPr/>
          </p:nvSpPr>
          <p:spPr>
            <a:xfrm>
              <a:off x="128520" y="3156480"/>
              <a:ext cx="64656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" name="Freeform 13"/>
            <p:cNvSpPr/>
            <p:nvPr/>
          </p:nvSpPr>
          <p:spPr>
            <a:xfrm>
              <a:off x="806760" y="5447160"/>
              <a:ext cx="609120" cy="142020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" name="Freeform 14"/>
            <p:cNvSpPr/>
            <p:nvPr/>
          </p:nvSpPr>
          <p:spPr>
            <a:xfrm>
              <a:off x="95976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" name="Freeform 15"/>
            <p:cNvSpPr/>
            <p:nvPr/>
          </p:nvSpPr>
          <p:spPr>
            <a:xfrm>
              <a:off x="100440" y="3201120"/>
              <a:ext cx="821880" cy="332856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Freeform 16"/>
            <p:cNvSpPr/>
            <p:nvPr/>
          </p:nvSpPr>
          <p:spPr>
            <a:xfrm>
              <a:off x="22320" y="228600"/>
              <a:ext cx="106200" cy="292788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" name="Freeform 17"/>
            <p:cNvSpPr/>
            <p:nvPr/>
          </p:nvSpPr>
          <p:spPr>
            <a:xfrm>
              <a:off x="78120" y="2944080"/>
              <a:ext cx="78120" cy="49392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Freeform 18"/>
            <p:cNvSpPr/>
            <p:nvPr/>
          </p:nvSpPr>
          <p:spPr>
            <a:xfrm>
              <a:off x="769680" y="5478840"/>
              <a:ext cx="190080" cy="102492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Freeform 19"/>
            <p:cNvSpPr/>
            <p:nvPr/>
          </p:nvSpPr>
          <p:spPr>
            <a:xfrm>
              <a:off x="775080" y="1398960"/>
              <a:ext cx="207612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Freeform 20"/>
            <p:cNvSpPr/>
            <p:nvPr/>
          </p:nvSpPr>
          <p:spPr>
            <a:xfrm>
              <a:off x="922320" y="6530040"/>
              <a:ext cx="162000" cy="33732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" name="Freeform 21"/>
            <p:cNvSpPr/>
            <p:nvPr/>
          </p:nvSpPr>
          <p:spPr>
            <a:xfrm>
              <a:off x="769680" y="5359680"/>
              <a:ext cx="37080" cy="22176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" name="Freeform 22"/>
            <p:cNvSpPr/>
            <p:nvPr/>
          </p:nvSpPr>
          <p:spPr>
            <a:xfrm>
              <a:off x="849600" y="6244920"/>
              <a:ext cx="238320" cy="62244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0" name="Group 9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221" name="Freeform 27"/>
            <p:cNvSpPr/>
            <p:nvPr/>
          </p:nvSpPr>
          <p:spPr>
            <a:xfrm>
              <a:off x="27000" y="0"/>
              <a:ext cx="49428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" name="Freeform 28"/>
            <p:cNvSpPr/>
            <p:nvPr/>
          </p:nvSpPr>
          <p:spPr>
            <a:xfrm>
              <a:off x="550080" y="4316760"/>
              <a:ext cx="42336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" name="Freeform 29"/>
            <p:cNvSpPr/>
            <p:nvPr/>
          </p:nvSpPr>
          <p:spPr>
            <a:xfrm>
              <a:off x="1006200" y="5862960"/>
              <a:ext cx="43092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" name="Freeform 30"/>
            <p:cNvSpPr/>
            <p:nvPr/>
          </p:nvSpPr>
          <p:spPr>
            <a:xfrm>
              <a:off x="521280" y="4364640"/>
              <a:ext cx="55188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" name="Freeform 31"/>
            <p:cNvSpPr/>
            <p:nvPr/>
          </p:nvSpPr>
          <p:spPr>
            <a:xfrm>
              <a:off x="467640" y="1289880"/>
              <a:ext cx="17424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" name="Freeform 32"/>
            <p:cNvSpPr/>
            <p:nvPr/>
          </p:nvSpPr>
          <p:spPr>
            <a:xfrm>
              <a:off x="1111680" y="6571800"/>
              <a:ext cx="133920" cy="28152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" name="Freeform 33"/>
            <p:cNvSpPr/>
            <p:nvPr/>
          </p:nvSpPr>
          <p:spPr>
            <a:xfrm>
              <a:off x="502200" y="410796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Freeform 34"/>
            <p:cNvSpPr/>
            <p:nvPr/>
          </p:nvSpPr>
          <p:spPr>
            <a:xfrm>
              <a:off x="973800" y="3146400"/>
              <a:ext cx="141048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Freeform 35"/>
            <p:cNvSpPr/>
            <p:nvPr/>
          </p:nvSpPr>
          <p:spPr>
            <a:xfrm>
              <a:off x="1073520" y="6600600"/>
              <a:ext cx="12060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Freeform 36"/>
            <p:cNvSpPr/>
            <p:nvPr/>
          </p:nvSpPr>
          <p:spPr>
            <a:xfrm>
              <a:off x="973800" y="5897520"/>
              <a:ext cx="137880" cy="67428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Freeform 37"/>
            <p:cNvSpPr/>
            <p:nvPr/>
          </p:nvSpPr>
          <p:spPr>
            <a:xfrm>
              <a:off x="973800" y="5772960"/>
              <a:ext cx="38160" cy="22788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" name="Freeform 38"/>
            <p:cNvSpPr/>
            <p:nvPr/>
          </p:nvSpPr>
          <p:spPr>
            <a:xfrm>
              <a:off x="1006200" y="6322680"/>
              <a:ext cx="210600" cy="53064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3" name="Rectangle 6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Freeform 11"/>
          <p:cNvSpPr/>
          <p:nvPr/>
        </p:nvSpPr>
        <p:spPr>
          <a:xfrm flipV="1">
            <a:off x="-4320" y="317700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31.08.2016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</a:rPr>
              <a:t>Dr. Brigitte Bosse - Trauma Institut Mainz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sldNum"/>
          </p:nvPr>
        </p:nvSpPr>
        <p:spPr>
          <a:xfrm>
            <a:off x="531360" y="3244320"/>
            <a:ext cx="7794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5CB2AE0C-6643-43B6-9FF6-7F031A439066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oup 22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277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" name="Freeform 12"/>
            <p:cNvSpPr/>
            <p:nvPr/>
          </p:nvSpPr>
          <p:spPr>
            <a:xfrm>
              <a:off x="128520" y="3156480"/>
              <a:ext cx="64656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" name="Freeform 13"/>
            <p:cNvSpPr/>
            <p:nvPr/>
          </p:nvSpPr>
          <p:spPr>
            <a:xfrm>
              <a:off x="806760" y="5447160"/>
              <a:ext cx="609120" cy="142020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" name="Freeform 14"/>
            <p:cNvSpPr/>
            <p:nvPr/>
          </p:nvSpPr>
          <p:spPr>
            <a:xfrm>
              <a:off x="95976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" name="Freeform 15"/>
            <p:cNvSpPr/>
            <p:nvPr/>
          </p:nvSpPr>
          <p:spPr>
            <a:xfrm>
              <a:off x="100440" y="3201120"/>
              <a:ext cx="821880" cy="332856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" name="Freeform 16"/>
            <p:cNvSpPr/>
            <p:nvPr/>
          </p:nvSpPr>
          <p:spPr>
            <a:xfrm>
              <a:off x="22320" y="228600"/>
              <a:ext cx="106200" cy="292788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" name="Freeform 17"/>
            <p:cNvSpPr/>
            <p:nvPr/>
          </p:nvSpPr>
          <p:spPr>
            <a:xfrm>
              <a:off x="78120" y="2944080"/>
              <a:ext cx="78120" cy="49392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" name="Freeform 18"/>
            <p:cNvSpPr/>
            <p:nvPr/>
          </p:nvSpPr>
          <p:spPr>
            <a:xfrm>
              <a:off x="769680" y="5478840"/>
              <a:ext cx="190080" cy="102492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" name="Freeform 19"/>
            <p:cNvSpPr/>
            <p:nvPr/>
          </p:nvSpPr>
          <p:spPr>
            <a:xfrm>
              <a:off x="775080" y="1398960"/>
              <a:ext cx="207612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6" name="Freeform 20"/>
            <p:cNvSpPr/>
            <p:nvPr/>
          </p:nvSpPr>
          <p:spPr>
            <a:xfrm>
              <a:off x="922320" y="6530040"/>
              <a:ext cx="162000" cy="33732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7" name="Freeform 21"/>
            <p:cNvSpPr/>
            <p:nvPr/>
          </p:nvSpPr>
          <p:spPr>
            <a:xfrm>
              <a:off x="769680" y="5359680"/>
              <a:ext cx="37080" cy="22176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8" name="Freeform 22"/>
            <p:cNvSpPr/>
            <p:nvPr/>
          </p:nvSpPr>
          <p:spPr>
            <a:xfrm>
              <a:off x="849600" y="6244920"/>
              <a:ext cx="238320" cy="62244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89" name="Group 9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290" name="Freeform 27"/>
            <p:cNvSpPr/>
            <p:nvPr/>
          </p:nvSpPr>
          <p:spPr>
            <a:xfrm>
              <a:off x="27000" y="0"/>
              <a:ext cx="49428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" name="Freeform 28"/>
            <p:cNvSpPr/>
            <p:nvPr/>
          </p:nvSpPr>
          <p:spPr>
            <a:xfrm>
              <a:off x="550080" y="4316760"/>
              <a:ext cx="42336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" name="Freeform 29"/>
            <p:cNvSpPr/>
            <p:nvPr/>
          </p:nvSpPr>
          <p:spPr>
            <a:xfrm>
              <a:off x="1006200" y="5862960"/>
              <a:ext cx="43092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" name="Freeform 30"/>
            <p:cNvSpPr/>
            <p:nvPr/>
          </p:nvSpPr>
          <p:spPr>
            <a:xfrm>
              <a:off x="521280" y="4364640"/>
              <a:ext cx="55188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" name="Freeform 31"/>
            <p:cNvSpPr/>
            <p:nvPr/>
          </p:nvSpPr>
          <p:spPr>
            <a:xfrm>
              <a:off x="467640" y="1289880"/>
              <a:ext cx="17424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" name="Freeform 32"/>
            <p:cNvSpPr/>
            <p:nvPr/>
          </p:nvSpPr>
          <p:spPr>
            <a:xfrm>
              <a:off x="1111680" y="6571800"/>
              <a:ext cx="133920" cy="28152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6" name="Freeform 33"/>
            <p:cNvSpPr/>
            <p:nvPr/>
          </p:nvSpPr>
          <p:spPr>
            <a:xfrm>
              <a:off x="502200" y="410796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" name="Freeform 34"/>
            <p:cNvSpPr/>
            <p:nvPr/>
          </p:nvSpPr>
          <p:spPr>
            <a:xfrm>
              <a:off x="973800" y="3146400"/>
              <a:ext cx="141048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" name="Freeform 35"/>
            <p:cNvSpPr/>
            <p:nvPr/>
          </p:nvSpPr>
          <p:spPr>
            <a:xfrm>
              <a:off x="1073520" y="6600600"/>
              <a:ext cx="12060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" name="Freeform 36"/>
            <p:cNvSpPr/>
            <p:nvPr/>
          </p:nvSpPr>
          <p:spPr>
            <a:xfrm>
              <a:off x="973800" y="5897520"/>
              <a:ext cx="137880" cy="67428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" name="Freeform 37"/>
            <p:cNvSpPr/>
            <p:nvPr/>
          </p:nvSpPr>
          <p:spPr>
            <a:xfrm>
              <a:off x="973800" y="5772960"/>
              <a:ext cx="38160" cy="22788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" name="Freeform 38"/>
            <p:cNvSpPr/>
            <p:nvPr/>
          </p:nvSpPr>
          <p:spPr>
            <a:xfrm>
              <a:off x="1006200" y="6322680"/>
              <a:ext cx="210600" cy="53064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2" name="Rectangle 6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Freeform 11"/>
          <p:cNvSpPr/>
          <p:nvPr/>
        </p:nvSpPr>
        <p:spPr>
          <a:xfrm flipV="1">
            <a:off x="-4320" y="71316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31.08.2016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</a:rPr>
              <a:t>Dr. Brigitte Bosse - Trauma Institut Mainz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308" name="PlaceHolder 5"/>
          <p:cNvSpPr>
            <a:spLocks noGrp="1"/>
          </p:cNvSpPr>
          <p:nvPr>
            <p:ph type="sldNum"/>
          </p:nvPr>
        </p:nvSpPr>
        <p:spPr>
          <a:xfrm>
            <a:off x="531360" y="787320"/>
            <a:ext cx="7794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68478023-78B6-46E3-AF87-1783A8BB1762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roup 22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346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" name="Freeform 12"/>
            <p:cNvSpPr/>
            <p:nvPr/>
          </p:nvSpPr>
          <p:spPr>
            <a:xfrm>
              <a:off x="128520" y="3156480"/>
              <a:ext cx="64656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" name="Freeform 13"/>
            <p:cNvSpPr/>
            <p:nvPr/>
          </p:nvSpPr>
          <p:spPr>
            <a:xfrm>
              <a:off x="806760" y="5447160"/>
              <a:ext cx="609120" cy="142020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" name="Freeform 14"/>
            <p:cNvSpPr/>
            <p:nvPr/>
          </p:nvSpPr>
          <p:spPr>
            <a:xfrm>
              <a:off x="95976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" name="Freeform 15"/>
            <p:cNvSpPr/>
            <p:nvPr/>
          </p:nvSpPr>
          <p:spPr>
            <a:xfrm>
              <a:off x="100440" y="3201120"/>
              <a:ext cx="821880" cy="332856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" name="Freeform 16"/>
            <p:cNvSpPr/>
            <p:nvPr/>
          </p:nvSpPr>
          <p:spPr>
            <a:xfrm>
              <a:off x="22320" y="228600"/>
              <a:ext cx="106200" cy="292788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2" name="Freeform 17"/>
            <p:cNvSpPr/>
            <p:nvPr/>
          </p:nvSpPr>
          <p:spPr>
            <a:xfrm>
              <a:off x="78120" y="2944080"/>
              <a:ext cx="78120" cy="49392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3" name="Freeform 18"/>
            <p:cNvSpPr/>
            <p:nvPr/>
          </p:nvSpPr>
          <p:spPr>
            <a:xfrm>
              <a:off x="769680" y="5478840"/>
              <a:ext cx="190080" cy="102492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4" name="Freeform 19"/>
            <p:cNvSpPr/>
            <p:nvPr/>
          </p:nvSpPr>
          <p:spPr>
            <a:xfrm>
              <a:off x="775080" y="1398960"/>
              <a:ext cx="207612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5" name="Freeform 20"/>
            <p:cNvSpPr/>
            <p:nvPr/>
          </p:nvSpPr>
          <p:spPr>
            <a:xfrm>
              <a:off x="922320" y="6530040"/>
              <a:ext cx="162000" cy="33732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6" name="Freeform 21"/>
            <p:cNvSpPr/>
            <p:nvPr/>
          </p:nvSpPr>
          <p:spPr>
            <a:xfrm>
              <a:off x="769680" y="5359680"/>
              <a:ext cx="37080" cy="22176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7" name="Freeform 22"/>
            <p:cNvSpPr/>
            <p:nvPr/>
          </p:nvSpPr>
          <p:spPr>
            <a:xfrm>
              <a:off x="849600" y="6244920"/>
              <a:ext cx="238320" cy="62244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58" name="Group 9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359" name="Freeform 27"/>
            <p:cNvSpPr/>
            <p:nvPr/>
          </p:nvSpPr>
          <p:spPr>
            <a:xfrm>
              <a:off x="27000" y="0"/>
              <a:ext cx="49428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0" name="Freeform 28"/>
            <p:cNvSpPr/>
            <p:nvPr/>
          </p:nvSpPr>
          <p:spPr>
            <a:xfrm>
              <a:off x="550080" y="4316760"/>
              <a:ext cx="42336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1" name="Freeform 29"/>
            <p:cNvSpPr/>
            <p:nvPr/>
          </p:nvSpPr>
          <p:spPr>
            <a:xfrm>
              <a:off x="1006200" y="5862960"/>
              <a:ext cx="43092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2" name="Freeform 30"/>
            <p:cNvSpPr/>
            <p:nvPr/>
          </p:nvSpPr>
          <p:spPr>
            <a:xfrm>
              <a:off x="521280" y="4364640"/>
              <a:ext cx="55188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3" name="Freeform 31"/>
            <p:cNvSpPr/>
            <p:nvPr/>
          </p:nvSpPr>
          <p:spPr>
            <a:xfrm>
              <a:off x="467640" y="1289880"/>
              <a:ext cx="17424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4" name="Freeform 32"/>
            <p:cNvSpPr/>
            <p:nvPr/>
          </p:nvSpPr>
          <p:spPr>
            <a:xfrm>
              <a:off x="1111680" y="6571800"/>
              <a:ext cx="133920" cy="28152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5" name="Freeform 33"/>
            <p:cNvSpPr/>
            <p:nvPr/>
          </p:nvSpPr>
          <p:spPr>
            <a:xfrm>
              <a:off x="502200" y="410796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6" name="Freeform 34"/>
            <p:cNvSpPr/>
            <p:nvPr/>
          </p:nvSpPr>
          <p:spPr>
            <a:xfrm>
              <a:off x="973800" y="3146400"/>
              <a:ext cx="141048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7" name="Freeform 35"/>
            <p:cNvSpPr/>
            <p:nvPr/>
          </p:nvSpPr>
          <p:spPr>
            <a:xfrm>
              <a:off x="1073520" y="6600600"/>
              <a:ext cx="12060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8" name="Freeform 36"/>
            <p:cNvSpPr/>
            <p:nvPr/>
          </p:nvSpPr>
          <p:spPr>
            <a:xfrm>
              <a:off x="973800" y="5897520"/>
              <a:ext cx="137880" cy="67428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9" name="Freeform 37"/>
            <p:cNvSpPr/>
            <p:nvPr/>
          </p:nvSpPr>
          <p:spPr>
            <a:xfrm>
              <a:off x="973800" y="5772960"/>
              <a:ext cx="38160" cy="22788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0" name="Freeform 38"/>
            <p:cNvSpPr/>
            <p:nvPr/>
          </p:nvSpPr>
          <p:spPr>
            <a:xfrm>
              <a:off x="1006200" y="6322680"/>
              <a:ext cx="210600" cy="53064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71" name="Rectangle 6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Freeform 11"/>
          <p:cNvSpPr/>
          <p:nvPr/>
        </p:nvSpPr>
        <p:spPr>
          <a:xfrm flipV="1">
            <a:off x="-4320" y="71316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31.08.2016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</a:rPr>
              <a:t>Dr. Brigitte Bosse - Trauma Institut Mainz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 type="sldNum"/>
          </p:nvPr>
        </p:nvSpPr>
        <p:spPr>
          <a:xfrm>
            <a:off x="531360" y="787320"/>
            <a:ext cx="7794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2ED103E8-66FC-4797-8367-F2BDD5199FE7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roup 22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415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6" name="Freeform 12"/>
            <p:cNvSpPr/>
            <p:nvPr/>
          </p:nvSpPr>
          <p:spPr>
            <a:xfrm>
              <a:off x="128520" y="3156480"/>
              <a:ext cx="64656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7" name="Freeform 13"/>
            <p:cNvSpPr/>
            <p:nvPr/>
          </p:nvSpPr>
          <p:spPr>
            <a:xfrm>
              <a:off x="806760" y="5447160"/>
              <a:ext cx="609120" cy="142020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8" name="Freeform 14"/>
            <p:cNvSpPr/>
            <p:nvPr/>
          </p:nvSpPr>
          <p:spPr>
            <a:xfrm>
              <a:off x="95976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9" name="Freeform 15"/>
            <p:cNvSpPr/>
            <p:nvPr/>
          </p:nvSpPr>
          <p:spPr>
            <a:xfrm>
              <a:off x="100440" y="3201120"/>
              <a:ext cx="821880" cy="332856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0" name="Freeform 16"/>
            <p:cNvSpPr/>
            <p:nvPr/>
          </p:nvSpPr>
          <p:spPr>
            <a:xfrm>
              <a:off x="22320" y="228600"/>
              <a:ext cx="106200" cy="292788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1" name="Freeform 17"/>
            <p:cNvSpPr/>
            <p:nvPr/>
          </p:nvSpPr>
          <p:spPr>
            <a:xfrm>
              <a:off x="78120" y="2944080"/>
              <a:ext cx="78120" cy="49392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2" name="Freeform 18"/>
            <p:cNvSpPr/>
            <p:nvPr/>
          </p:nvSpPr>
          <p:spPr>
            <a:xfrm>
              <a:off x="769680" y="5478840"/>
              <a:ext cx="190080" cy="102492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3" name="Freeform 19"/>
            <p:cNvSpPr/>
            <p:nvPr/>
          </p:nvSpPr>
          <p:spPr>
            <a:xfrm>
              <a:off x="775080" y="1398960"/>
              <a:ext cx="207612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4" name="Freeform 20"/>
            <p:cNvSpPr/>
            <p:nvPr/>
          </p:nvSpPr>
          <p:spPr>
            <a:xfrm>
              <a:off x="922320" y="6530040"/>
              <a:ext cx="162000" cy="33732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5" name="Freeform 21"/>
            <p:cNvSpPr/>
            <p:nvPr/>
          </p:nvSpPr>
          <p:spPr>
            <a:xfrm>
              <a:off x="769680" y="5359680"/>
              <a:ext cx="37080" cy="22176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6" name="Freeform 22"/>
            <p:cNvSpPr/>
            <p:nvPr/>
          </p:nvSpPr>
          <p:spPr>
            <a:xfrm>
              <a:off x="849600" y="6244920"/>
              <a:ext cx="238320" cy="62244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27" name="Group 9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428" name="Freeform 27"/>
            <p:cNvSpPr/>
            <p:nvPr/>
          </p:nvSpPr>
          <p:spPr>
            <a:xfrm>
              <a:off x="27000" y="0"/>
              <a:ext cx="49428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9" name="Freeform 28"/>
            <p:cNvSpPr/>
            <p:nvPr/>
          </p:nvSpPr>
          <p:spPr>
            <a:xfrm>
              <a:off x="550080" y="4316760"/>
              <a:ext cx="42336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0" name="Freeform 29"/>
            <p:cNvSpPr/>
            <p:nvPr/>
          </p:nvSpPr>
          <p:spPr>
            <a:xfrm>
              <a:off x="1006200" y="5862960"/>
              <a:ext cx="43092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1" name="Freeform 30"/>
            <p:cNvSpPr/>
            <p:nvPr/>
          </p:nvSpPr>
          <p:spPr>
            <a:xfrm>
              <a:off x="521280" y="4364640"/>
              <a:ext cx="55188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2" name="Freeform 31"/>
            <p:cNvSpPr/>
            <p:nvPr/>
          </p:nvSpPr>
          <p:spPr>
            <a:xfrm>
              <a:off x="467640" y="1289880"/>
              <a:ext cx="17424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3" name="Freeform 32"/>
            <p:cNvSpPr/>
            <p:nvPr/>
          </p:nvSpPr>
          <p:spPr>
            <a:xfrm>
              <a:off x="1111680" y="6571800"/>
              <a:ext cx="133920" cy="28152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4" name="Freeform 33"/>
            <p:cNvSpPr/>
            <p:nvPr/>
          </p:nvSpPr>
          <p:spPr>
            <a:xfrm>
              <a:off x="502200" y="410796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5" name="Freeform 34"/>
            <p:cNvSpPr/>
            <p:nvPr/>
          </p:nvSpPr>
          <p:spPr>
            <a:xfrm>
              <a:off x="973800" y="3146400"/>
              <a:ext cx="141048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6" name="Freeform 35"/>
            <p:cNvSpPr/>
            <p:nvPr/>
          </p:nvSpPr>
          <p:spPr>
            <a:xfrm>
              <a:off x="1073520" y="6600600"/>
              <a:ext cx="12060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7" name="Freeform 36"/>
            <p:cNvSpPr/>
            <p:nvPr/>
          </p:nvSpPr>
          <p:spPr>
            <a:xfrm>
              <a:off x="973800" y="5897520"/>
              <a:ext cx="137880" cy="67428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8" name="Freeform 37"/>
            <p:cNvSpPr/>
            <p:nvPr/>
          </p:nvSpPr>
          <p:spPr>
            <a:xfrm>
              <a:off x="973800" y="5772960"/>
              <a:ext cx="38160" cy="22788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9" name="Freeform 38"/>
            <p:cNvSpPr/>
            <p:nvPr/>
          </p:nvSpPr>
          <p:spPr>
            <a:xfrm>
              <a:off x="1006200" y="6322680"/>
              <a:ext cx="210600" cy="53064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40" name="Rectangle 6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Freeform 11"/>
          <p:cNvSpPr/>
          <p:nvPr/>
        </p:nvSpPr>
        <p:spPr>
          <a:xfrm flipV="1">
            <a:off x="-4320" y="71316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31.08.2016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</a:rPr>
              <a:t>Dr. Brigitte Bosse - Trauma Institut Mainz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446" name="PlaceHolder 5"/>
          <p:cNvSpPr>
            <a:spLocks noGrp="1"/>
          </p:cNvSpPr>
          <p:nvPr>
            <p:ph type="sldNum"/>
          </p:nvPr>
        </p:nvSpPr>
        <p:spPr>
          <a:xfrm>
            <a:off x="531360" y="787320"/>
            <a:ext cx="7794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8511992D-3F2F-4F25-B927-50AE0D8C8FBD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roup 22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484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5" name="Freeform 12"/>
            <p:cNvSpPr/>
            <p:nvPr/>
          </p:nvSpPr>
          <p:spPr>
            <a:xfrm>
              <a:off x="128520" y="3156480"/>
              <a:ext cx="64656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6" name="Freeform 13"/>
            <p:cNvSpPr/>
            <p:nvPr/>
          </p:nvSpPr>
          <p:spPr>
            <a:xfrm>
              <a:off x="806760" y="5447160"/>
              <a:ext cx="609120" cy="142020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7" name="Freeform 14"/>
            <p:cNvSpPr/>
            <p:nvPr/>
          </p:nvSpPr>
          <p:spPr>
            <a:xfrm>
              <a:off x="95976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8" name="Freeform 15"/>
            <p:cNvSpPr/>
            <p:nvPr/>
          </p:nvSpPr>
          <p:spPr>
            <a:xfrm>
              <a:off x="100440" y="3201120"/>
              <a:ext cx="821880" cy="332856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9" name="Freeform 16"/>
            <p:cNvSpPr/>
            <p:nvPr/>
          </p:nvSpPr>
          <p:spPr>
            <a:xfrm>
              <a:off x="22320" y="228600"/>
              <a:ext cx="106200" cy="292788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0" name="Freeform 17"/>
            <p:cNvSpPr/>
            <p:nvPr/>
          </p:nvSpPr>
          <p:spPr>
            <a:xfrm>
              <a:off x="78120" y="2944080"/>
              <a:ext cx="78120" cy="49392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1" name="Freeform 18"/>
            <p:cNvSpPr/>
            <p:nvPr/>
          </p:nvSpPr>
          <p:spPr>
            <a:xfrm>
              <a:off x="769680" y="5478840"/>
              <a:ext cx="190080" cy="102492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2" name="Freeform 19"/>
            <p:cNvSpPr/>
            <p:nvPr/>
          </p:nvSpPr>
          <p:spPr>
            <a:xfrm>
              <a:off x="775080" y="1398960"/>
              <a:ext cx="207612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3" name="Freeform 20"/>
            <p:cNvSpPr/>
            <p:nvPr/>
          </p:nvSpPr>
          <p:spPr>
            <a:xfrm>
              <a:off x="922320" y="6530040"/>
              <a:ext cx="162000" cy="33732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4" name="Freeform 21"/>
            <p:cNvSpPr/>
            <p:nvPr/>
          </p:nvSpPr>
          <p:spPr>
            <a:xfrm>
              <a:off x="769680" y="5359680"/>
              <a:ext cx="37080" cy="22176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5" name="Freeform 22"/>
            <p:cNvSpPr/>
            <p:nvPr/>
          </p:nvSpPr>
          <p:spPr>
            <a:xfrm>
              <a:off x="849600" y="6244920"/>
              <a:ext cx="238320" cy="62244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96" name="Group 9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497" name="Freeform 27"/>
            <p:cNvSpPr/>
            <p:nvPr/>
          </p:nvSpPr>
          <p:spPr>
            <a:xfrm>
              <a:off x="27000" y="0"/>
              <a:ext cx="49428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8" name="Freeform 28"/>
            <p:cNvSpPr/>
            <p:nvPr/>
          </p:nvSpPr>
          <p:spPr>
            <a:xfrm>
              <a:off x="550080" y="4316760"/>
              <a:ext cx="42336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9" name="Freeform 29"/>
            <p:cNvSpPr/>
            <p:nvPr/>
          </p:nvSpPr>
          <p:spPr>
            <a:xfrm>
              <a:off x="1006200" y="5862960"/>
              <a:ext cx="43092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0" name="Freeform 30"/>
            <p:cNvSpPr/>
            <p:nvPr/>
          </p:nvSpPr>
          <p:spPr>
            <a:xfrm>
              <a:off x="521280" y="4364640"/>
              <a:ext cx="55188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1" name="Freeform 31"/>
            <p:cNvSpPr/>
            <p:nvPr/>
          </p:nvSpPr>
          <p:spPr>
            <a:xfrm>
              <a:off x="467640" y="1289880"/>
              <a:ext cx="17424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2" name="Freeform 32"/>
            <p:cNvSpPr/>
            <p:nvPr/>
          </p:nvSpPr>
          <p:spPr>
            <a:xfrm>
              <a:off x="1111680" y="6571800"/>
              <a:ext cx="133920" cy="28152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3" name="Freeform 33"/>
            <p:cNvSpPr/>
            <p:nvPr/>
          </p:nvSpPr>
          <p:spPr>
            <a:xfrm>
              <a:off x="502200" y="410796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4" name="Freeform 34"/>
            <p:cNvSpPr/>
            <p:nvPr/>
          </p:nvSpPr>
          <p:spPr>
            <a:xfrm>
              <a:off x="973800" y="3146400"/>
              <a:ext cx="141048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5" name="Freeform 35"/>
            <p:cNvSpPr/>
            <p:nvPr/>
          </p:nvSpPr>
          <p:spPr>
            <a:xfrm>
              <a:off x="1073520" y="6600600"/>
              <a:ext cx="12060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6" name="Freeform 36"/>
            <p:cNvSpPr/>
            <p:nvPr/>
          </p:nvSpPr>
          <p:spPr>
            <a:xfrm>
              <a:off x="973800" y="5897520"/>
              <a:ext cx="137880" cy="67428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7" name="Freeform 37"/>
            <p:cNvSpPr/>
            <p:nvPr/>
          </p:nvSpPr>
          <p:spPr>
            <a:xfrm>
              <a:off x="973800" y="5772960"/>
              <a:ext cx="38160" cy="22788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8" name="Freeform 38"/>
            <p:cNvSpPr/>
            <p:nvPr/>
          </p:nvSpPr>
          <p:spPr>
            <a:xfrm>
              <a:off x="1006200" y="6322680"/>
              <a:ext cx="210600" cy="53064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09" name="Rectangle 6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Freeform 11"/>
          <p:cNvSpPr/>
          <p:nvPr/>
        </p:nvSpPr>
        <p:spPr>
          <a:xfrm flipV="1">
            <a:off x="-4320" y="71316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31.08.2016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514" name="PlaceHolder 4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</a:rPr>
              <a:t>Dr. Brigitte Bosse - Trauma Institut Mainz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515" name="PlaceHolder 5"/>
          <p:cNvSpPr>
            <a:spLocks noGrp="1"/>
          </p:cNvSpPr>
          <p:nvPr>
            <p:ph type="sldNum"/>
          </p:nvPr>
        </p:nvSpPr>
        <p:spPr>
          <a:xfrm>
            <a:off x="531360" y="787320"/>
            <a:ext cx="7794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52F9EC7F-3F4E-4E09-AB42-144DB0C3AFD3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roup 22"/>
          <p:cNvGrpSpPr/>
          <p:nvPr/>
        </p:nvGrpSpPr>
        <p:grpSpPr>
          <a:xfrm>
            <a:off x="0" y="228600"/>
            <a:ext cx="2851200" cy="6638760"/>
            <a:chOff x="0" y="228600"/>
            <a:chExt cx="2851200" cy="6638760"/>
          </a:xfrm>
        </p:grpSpPr>
        <p:sp>
          <p:nvSpPr>
            <p:cNvPr id="553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4" name="Freeform 12"/>
            <p:cNvSpPr/>
            <p:nvPr/>
          </p:nvSpPr>
          <p:spPr>
            <a:xfrm>
              <a:off x="128520" y="3156480"/>
              <a:ext cx="646560" cy="23223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5" name="Freeform 13"/>
            <p:cNvSpPr/>
            <p:nvPr/>
          </p:nvSpPr>
          <p:spPr>
            <a:xfrm>
              <a:off x="806760" y="5447160"/>
              <a:ext cx="609120" cy="142020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6" name="Freeform 14"/>
            <p:cNvSpPr/>
            <p:nvPr/>
          </p:nvSpPr>
          <p:spPr>
            <a:xfrm>
              <a:off x="959760" y="6504120"/>
              <a:ext cx="17136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7" name="Freeform 15"/>
            <p:cNvSpPr/>
            <p:nvPr/>
          </p:nvSpPr>
          <p:spPr>
            <a:xfrm>
              <a:off x="100440" y="3201120"/>
              <a:ext cx="821880" cy="332856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8" name="Freeform 16"/>
            <p:cNvSpPr/>
            <p:nvPr/>
          </p:nvSpPr>
          <p:spPr>
            <a:xfrm>
              <a:off x="22320" y="228600"/>
              <a:ext cx="106200" cy="292788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9" name="Freeform 17"/>
            <p:cNvSpPr/>
            <p:nvPr/>
          </p:nvSpPr>
          <p:spPr>
            <a:xfrm>
              <a:off x="78120" y="2944080"/>
              <a:ext cx="78120" cy="49392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0" name="Freeform 18"/>
            <p:cNvSpPr/>
            <p:nvPr/>
          </p:nvSpPr>
          <p:spPr>
            <a:xfrm>
              <a:off x="769680" y="5478840"/>
              <a:ext cx="190080" cy="102492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1" name="Freeform 19"/>
            <p:cNvSpPr/>
            <p:nvPr/>
          </p:nvSpPr>
          <p:spPr>
            <a:xfrm>
              <a:off x="775080" y="1398960"/>
              <a:ext cx="2076120" cy="40482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2" name="Freeform 20"/>
            <p:cNvSpPr/>
            <p:nvPr/>
          </p:nvSpPr>
          <p:spPr>
            <a:xfrm>
              <a:off x="922320" y="6530040"/>
              <a:ext cx="162000" cy="33732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3" name="Freeform 21"/>
            <p:cNvSpPr/>
            <p:nvPr/>
          </p:nvSpPr>
          <p:spPr>
            <a:xfrm>
              <a:off x="769680" y="5359680"/>
              <a:ext cx="37080" cy="22176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4" name="Freeform 22"/>
            <p:cNvSpPr/>
            <p:nvPr/>
          </p:nvSpPr>
          <p:spPr>
            <a:xfrm>
              <a:off x="849600" y="6244920"/>
              <a:ext cx="238320" cy="62244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65" name="Group 9"/>
          <p:cNvGrpSpPr/>
          <p:nvPr/>
        </p:nvGrpSpPr>
        <p:grpSpPr>
          <a:xfrm>
            <a:off x="27000" y="0"/>
            <a:ext cx="2357280" cy="6853320"/>
            <a:chOff x="27000" y="0"/>
            <a:chExt cx="2357280" cy="6853320"/>
          </a:xfrm>
        </p:grpSpPr>
        <p:sp>
          <p:nvSpPr>
            <p:cNvPr id="566" name="Freeform 27"/>
            <p:cNvSpPr/>
            <p:nvPr/>
          </p:nvSpPr>
          <p:spPr>
            <a:xfrm>
              <a:off x="27000" y="0"/>
              <a:ext cx="49428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7" name="Freeform 28"/>
            <p:cNvSpPr/>
            <p:nvPr/>
          </p:nvSpPr>
          <p:spPr>
            <a:xfrm>
              <a:off x="550080" y="4316760"/>
              <a:ext cx="42336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8" name="Freeform 29"/>
            <p:cNvSpPr/>
            <p:nvPr/>
          </p:nvSpPr>
          <p:spPr>
            <a:xfrm>
              <a:off x="1006200" y="5862960"/>
              <a:ext cx="43092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9" name="Freeform 30"/>
            <p:cNvSpPr/>
            <p:nvPr/>
          </p:nvSpPr>
          <p:spPr>
            <a:xfrm>
              <a:off x="521280" y="4364640"/>
              <a:ext cx="55188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0" name="Freeform 31"/>
            <p:cNvSpPr/>
            <p:nvPr/>
          </p:nvSpPr>
          <p:spPr>
            <a:xfrm>
              <a:off x="467640" y="1289880"/>
              <a:ext cx="17424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1" name="Freeform 32"/>
            <p:cNvSpPr/>
            <p:nvPr/>
          </p:nvSpPr>
          <p:spPr>
            <a:xfrm>
              <a:off x="1111680" y="6571800"/>
              <a:ext cx="133920" cy="28152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2" name="Freeform 33"/>
            <p:cNvSpPr/>
            <p:nvPr/>
          </p:nvSpPr>
          <p:spPr>
            <a:xfrm>
              <a:off x="502200" y="410796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3" name="Freeform 34"/>
            <p:cNvSpPr/>
            <p:nvPr/>
          </p:nvSpPr>
          <p:spPr>
            <a:xfrm>
              <a:off x="973800" y="3146400"/>
              <a:ext cx="141048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4" name="Freeform 35"/>
            <p:cNvSpPr/>
            <p:nvPr/>
          </p:nvSpPr>
          <p:spPr>
            <a:xfrm>
              <a:off x="1073520" y="6600600"/>
              <a:ext cx="12060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5" name="Freeform 36"/>
            <p:cNvSpPr/>
            <p:nvPr/>
          </p:nvSpPr>
          <p:spPr>
            <a:xfrm>
              <a:off x="973800" y="5897520"/>
              <a:ext cx="137880" cy="67428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6" name="Freeform 37"/>
            <p:cNvSpPr/>
            <p:nvPr/>
          </p:nvSpPr>
          <p:spPr>
            <a:xfrm>
              <a:off x="973800" y="5772960"/>
              <a:ext cx="38160" cy="22788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7" name="Freeform 38"/>
            <p:cNvSpPr/>
            <p:nvPr/>
          </p:nvSpPr>
          <p:spPr>
            <a:xfrm>
              <a:off x="1006200" y="6322680"/>
              <a:ext cx="210600" cy="53064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78" name="Rectangle 6"/>
          <p:cNvSpPr/>
          <p:nvPr/>
        </p:nvSpPr>
        <p:spPr>
          <a:xfrm>
            <a:off x="0" y="0"/>
            <a:ext cx="182520" cy="6858000"/>
          </a:xfrm>
          <a:prstGeom prst="rect">
            <a:avLst/>
          </a:pr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9" name="Freeform 11"/>
          <p:cNvSpPr/>
          <p:nvPr/>
        </p:nvSpPr>
        <p:spPr>
          <a:xfrm flipV="1">
            <a:off x="-4320" y="713160"/>
            <a:ext cx="1589040" cy="507960"/>
          </a:xfrm>
          <a:custGeom>
            <a:avLst/>
            <a:gdLst/>
            <a:ahLst/>
            <a:rect l="l" t="t" r="r" b="b"/>
            <a:pathLst>
              <a:path w="9303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the title text format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2588760" y="21333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5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6" marL="2057400" indent="-228600">
              <a:spcBef>
                <a:spcPts val="1001"/>
              </a:spcBef>
              <a:buClr>
                <a:srgbClr val="00000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82" name="PlaceHolder 3"/>
          <p:cNvSpPr>
            <a:spLocks noGrp="1"/>
          </p:cNvSpPr>
          <p:nvPr>
            <p:ph type="dt"/>
          </p:nvPr>
        </p:nvSpPr>
        <p:spPr>
          <a:xfrm>
            <a:off x="10361520" y="6130800"/>
            <a:ext cx="1146240" cy="37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31.08.2016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583" name="PlaceHolder 4"/>
          <p:cNvSpPr>
            <a:spLocks noGrp="1"/>
          </p:cNvSpPr>
          <p:nvPr>
            <p:ph type="ftr"/>
          </p:nvPr>
        </p:nvSpPr>
        <p:spPr>
          <a:xfrm>
            <a:off x="2588760" y="6135840"/>
            <a:ext cx="7620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</a:rPr>
              <a:t>Dr. Brigitte Bosse - Trauma Institut Mainz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584" name="PlaceHolder 5"/>
          <p:cNvSpPr>
            <a:spLocks noGrp="1"/>
          </p:cNvSpPr>
          <p:nvPr>
            <p:ph type="sldNum"/>
          </p:nvPr>
        </p:nvSpPr>
        <p:spPr>
          <a:xfrm>
            <a:off x="531360" y="787320"/>
            <a:ext cx="7794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2600CBFE-048E-4332-A5B4-B18D991F600C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PlaceHolder 1"/>
          <p:cNvSpPr>
            <a:spLocks noGrp="1"/>
          </p:cNvSpPr>
          <p:nvPr>
            <p:ph type="title"/>
          </p:nvPr>
        </p:nvSpPr>
        <p:spPr>
          <a:xfrm>
            <a:off x="409680" y="97920"/>
            <a:ext cx="11298240" cy="3821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4900" spc="-1" strike="noStrike">
                <a:solidFill>
                  <a:srgbClr val="262626"/>
                </a:solidFill>
                <a:latin typeface="Century Gothic"/>
              </a:rPr>
              <a:t>Umgang mit Trauma und Traumafolgen </a:t>
            </a:r>
            <a:br/>
            <a:br/>
            <a:endParaRPr b="0" lang="en-US" sz="49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78" name="PlaceHolder 2"/>
          <p:cNvSpPr>
            <a:spLocks noGrp="1"/>
          </p:cNvSpPr>
          <p:nvPr>
            <p:ph type="subTitle"/>
          </p:nvPr>
        </p:nvSpPr>
        <p:spPr>
          <a:xfrm>
            <a:off x="6219720" y="5767200"/>
            <a:ext cx="5284800" cy="136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80000"/>
              </a:lnSpc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2200" spc="-1" strike="noStrike">
                <a:solidFill>
                  <a:srgbClr val="000000"/>
                </a:solidFill>
                <a:latin typeface="Century Gothic"/>
              </a:rPr>
              <a:t>Referentin: Dr. med. Brigitte Bosse</a:t>
            </a:r>
            <a:endParaRPr b="0" lang="en-US" sz="22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80000"/>
              </a:lnSpc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2200" spc="-1" strike="noStrike">
                <a:solidFill>
                  <a:srgbClr val="000000"/>
                </a:solidFill>
                <a:latin typeface="Century Gothic"/>
              </a:rPr>
              <a:t>Limburg,  23. Febr. 2022</a:t>
            </a:r>
            <a:endParaRPr b="0" lang="en-US" sz="22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179" name="Grafik 4" descr=""/>
          <p:cNvPicPr/>
          <p:nvPr/>
        </p:nvPicPr>
        <p:blipFill>
          <a:blip r:embed="rId1"/>
          <a:stretch/>
        </p:blipFill>
        <p:spPr>
          <a:xfrm>
            <a:off x="2465280" y="4317840"/>
            <a:ext cx="2527560" cy="254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 </a:t>
            </a: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Wie erkenne ich Traumafolgen?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19" name=""/>
          <p:cNvSpPr txBox="1"/>
          <p:nvPr/>
        </p:nvSpPr>
        <p:spPr>
          <a:xfrm>
            <a:off x="2588760" y="1673280"/>
            <a:ext cx="8915400" cy="4238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Betroffene wirken verändert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Oft sind sie unruhig, gereizt, können nicht schlafen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Oft sind sie niedergeschlagen, verzweifelt, ziehen sich zurück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Manchmal klagen sie, zuweilen wirken sie wie „betäubt“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Manche empfinden sich als krank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Manche fühlen sich „nicht normal“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Die Folgen können sich auf alle Lebensbereiche erstrecken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Ressourcen sind nicht mehr abrufbar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0" name="Datumsplatzhalter 3"/>
          <p:cNvSpPr/>
          <p:nvPr/>
        </p:nvSpPr>
        <p:spPr>
          <a:xfrm>
            <a:off x="10361520" y="6486480"/>
            <a:ext cx="80172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23.2.2022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1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2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0C40CFFF-F1B7-45B6-88D2-A1B65B74AC11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II. Traumafolgen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24" name=""/>
          <p:cNvSpPr txBox="1"/>
          <p:nvPr/>
        </p:nvSpPr>
        <p:spPr>
          <a:xfrm>
            <a:off x="2588760" y="1657440"/>
            <a:ext cx="8915400" cy="4254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Körperlich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Psychisch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Sozial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Spirituell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Eine Trauma kann alle Lebensbereiche betreffen und verändern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Es geht stets mit einem Verlust an Ressourcen einher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Je früher die (traumaspezifische) Hilfe, desto günstiger die Prognose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Psychoedukation/Aufklärung schützt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5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6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57350377-83C5-4120-820E-15FA9FD31DF9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II. Traumafolgen - körperlich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28" name=""/>
          <p:cNvSpPr txBox="1"/>
          <p:nvPr/>
        </p:nvSpPr>
        <p:spPr>
          <a:xfrm>
            <a:off x="2588760" y="2007720"/>
            <a:ext cx="8915400" cy="377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ACE-Studie –Felitti (1998)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17000 Amerikaner (Mittelschicht) wurden befragt nach Kindheitsbelastungen.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Körperlicher, emotionaler,  sexueller Missbrauch;                                      köperliche Misshandlung  der Mutter;                                                        </a:t>
            </a:r>
            <a:br/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Alkohol – und Drogenabhängigkeit in der Familie;                                 Gefängnisaufenthalt von Familienangehörigen;                                        psychische Erkrankungen der Eltern (Depression, Psychose);             </a:t>
            </a:r>
            <a:br/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Scheidung der Eltern;  Fehlen der biologischen Eltern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9" name="Datumsplatzhalter 3"/>
          <p:cNvSpPr/>
          <p:nvPr/>
        </p:nvSpPr>
        <p:spPr>
          <a:xfrm>
            <a:off x="10361520" y="6486480"/>
            <a:ext cx="80172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23.2.2022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0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1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C5793E33-3F15-4F31-A84E-18363D9C0A5F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II.Traumafolgen – ACE -Studie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33" name=""/>
          <p:cNvSpPr txBox="1"/>
          <p:nvPr/>
        </p:nvSpPr>
        <p:spPr>
          <a:xfrm>
            <a:off x="2588760" y="2133360"/>
            <a:ext cx="8915400" cy="377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Rauchen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COPD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Alkohol/Drogenmissbrauch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Lebererkrankungen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Herz/Kreislauferkrankungen: Bluthochdruck, Herzinfarkt, Apoplex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Depression/Suicid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Schwangerschaftskomplikationen/SID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Eingeschränkte Lebenserwartung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34" name="Datumsplatzhalter 3"/>
          <p:cNvSpPr/>
          <p:nvPr/>
        </p:nvSpPr>
        <p:spPr>
          <a:xfrm>
            <a:off x="10361520" y="6486480"/>
            <a:ext cx="80172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23.2.2022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5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6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43DFFBCD-CA3F-4B1D-A092-9C9B0BF62FB6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II. Traumafolgen - psychisch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38" name=""/>
          <p:cNvSpPr txBox="1"/>
          <p:nvPr/>
        </p:nvSpPr>
        <p:spPr>
          <a:xfrm>
            <a:off x="2588760" y="2133360"/>
            <a:ext cx="8915400" cy="377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Depressionen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PTSD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Angststörungen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Zwangsstörungen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Sucht (Drogen, Alkohol, Medikamente, Ess-Störungen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nicht stoffgebundene Süchte (Spiel, Sex, Internet)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Persönlichkeitsstörungen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BPS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DID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39" name="Datumsplatzhalter 3"/>
          <p:cNvSpPr/>
          <p:nvPr/>
        </p:nvSpPr>
        <p:spPr>
          <a:xfrm>
            <a:off x="10361520" y="6486480"/>
            <a:ext cx="80172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23.2..2022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0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1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675A1CE8-6F17-4CDE-A6AB-BC55E79D62B6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II. Traumafolgen - sozial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43" name="Datumsplatzhalter 3"/>
          <p:cNvSpPr/>
          <p:nvPr/>
        </p:nvSpPr>
        <p:spPr>
          <a:xfrm>
            <a:off x="10361520" y="6486480"/>
            <a:ext cx="80172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3.12.2019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4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5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87491CD1-7971-4310-B797-6C0541175A5A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II. Traumafolgen - sozial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47" name=""/>
          <p:cNvSpPr txBox="1"/>
          <p:nvPr/>
        </p:nvSpPr>
        <p:spPr>
          <a:xfrm>
            <a:off x="2588760" y="1682640"/>
            <a:ext cx="8915400" cy="4229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Entwicklungsstörungen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Schul- und Lernschwierigkeiten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Konzentrationsstörungen; Gedächtnisstörungen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Impulskontrollstörungen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Getrübtes Selbstbild, veränderte Lebensperspektive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Partnerschaftsprobleme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Bindungsstörungen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Transgenerational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Epigenetik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48" name="Datumsplatzhalter 3"/>
          <p:cNvSpPr/>
          <p:nvPr/>
        </p:nvSpPr>
        <p:spPr>
          <a:xfrm>
            <a:off x="10361520" y="6486480"/>
            <a:ext cx="80172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23.2..2022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9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0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F6DD11A2-18F6-47A2-ADF1-BFE21F8C2A61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III. Trauma und Umgang damit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52" name="Datumsplatzhalter 3"/>
          <p:cNvSpPr/>
          <p:nvPr/>
        </p:nvSpPr>
        <p:spPr>
          <a:xfrm>
            <a:off x="10361520" y="6486480"/>
            <a:ext cx="80172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31.08.2016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3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4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14A38C99-0958-4E4F-8345-19633E0E3966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Phasen der Traumaverarbeitung für Betroffene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56" name=""/>
          <p:cNvSpPr txBox="1"/>
          <p:nvPr/>
        </p:nvSpPr>
        <p:spPr>
          <a:xfrm>
            <a:off x="2588760" y="2133360"/>
            <a:ext cx="8915400" cy="377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Überlebensphase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Schockphase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Verarbeitungsphase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Neu -Orientierung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57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8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B5FCD6D4-CECA-4407-A509-61190EFB1A71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Überlebensreaktion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60" name=""/>
          <p:cNvSpPr txBox="1"/>
          <p:nvPr/>
        </p:nvSpPr>
        <p:spPr>
          <a:xfrm>
            <a:off x="2588760" y="2133360"/>
            <a:ext cx="8915400" cy="377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Keine Schmerzen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Keine Emotionen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Adäquates Handeln; automatisiertes Handeln; roboterartig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Klares Bewusstsein; klarer Verstand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Erstaunliche körperliche Stärke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61" name="Datumsplatzhalter 3"/>
          <p:cNvSpPr/>
          <p:nvPr/>
        </p:nvSpPr>
        <p:spPr>
          <a:xfrm>
            <a:off x="10361520" y="6486480"/>
            <a:ext cx="80172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23.2.2022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2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3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07BE65ED-1098-48B1-A385-2C0ABC2F3EFC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PlaceHolder 1"/>
          <p:cNvSpPr>
            <a:spLocks noGrp="1"/>
          </p:cNvSpPr>
          <p:nvPr>
            <p:ph type="title"/>
          </p:nvPr>
        </p:nvSpPr>
        <p:spPr>
          <a:xfrm>
            <a:off x="2935080" y="614160"/>
            <a:ext cx="8724600" cy="1076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Gliederung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81" name=""/>
          <p:cNvSpPr txBox="1"/>
          <p:nvPr/>
        </p:nvSpPr>
        <p:spPr>
          <a:xfrm>
            <a:off x="3020760" y="2309400"/>
            <a:ext cx="9171000" cy="3737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99960" indent="-39996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Font typeface="Century Gothic"/>
              <a:buAutoNum type="romanU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000000"/>
                </a:solidFill>
                <a:latin typeface="Century Gothic"/>
              </a:rPr>
              <a:t>Was ist ein Trauma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99960" indent="-39996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Font typeface="Century Gothic"/>
              <a:buAutoNum type="romanU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000000"/>
                </a:solidFill>
                <a:latin typeface="Century Gothic"/>
              </a:rPr>
              <a:t>Macht ein Trauma krank?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99960" indent="-39996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Font typeface="Century Gothic"/>
              <a:buAutoNum type="romanU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000000"/>
                </a:solidFill>
                <a:latin typeface="Century Gothic"/>
              </a:rPr>
              <a:t>Traumafolgen und Umgang damit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99960" indent="-39996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Font typeface="Century Gothic"/>
              <a:buAutoNum type="romanU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000000"/>
                </a:solidFill>
                <a:latin typeface="Century Gothic"/>
              </a:rPr>
              <a:t>Sekundäre Traumatisierung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99960" indent="-39996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Font typeface="Century Gothic"/>
              <a:buAutoNum type="romanU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99960" indent="-399960">
              <a:lnSpc>
                <a:spcPct val="80000"/>
              </a:lnSpc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800280" indent="-40032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Font typeface="Century Gothic"/>
              <a:buAutoNum type="arabicPeriod"/>
              <a:tabLst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99960" indent="-39996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Font typeface="Century Gothic"/>
              <a:buAutoNum type="romanU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99960" indent="-39996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Font typeface="Century Gothic"/>
              <a:buAutoNum type="romanU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99960" indent="-39996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82" name="Datumsplatzhalter 3"/>
          <p:cNvSpPr/>
          <p:nvPr/>
        </p:nvSpPr>
        <p:spPr>
          <a:xfrm>
            <a:off x="10361520" y="6486480"/>
            <a:ext cx="80172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23.2.2022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3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4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44FB9D22-8F84-44F5-818D-BE316D230B1C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Schockphase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65" name=""/>
          <p:cNvSpPr txBox="1"/>
          <p:nvPr/>
        </p:nvSpPr>
        <p:spPr>
          <a:xfrm>
            <a:off x="2588760" y="2133360"/>
            <a:ext cx="8915400" cy="377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Entsetzen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Angst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Panik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Verzweiflung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66" name="Datumsplatzhalter 3"/>
          <p:cNvSpPr/>
          <p:nvPr/>
        </p:nvSpPr>
        <p:spPr>
          <a:xfrm>
            <a:off x="10361520" y="6486480"/>
            <a:ext cx="80172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23.2.2022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7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8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3C841362-ABC1-4FE2-9FF1-2F6BEF73D4A2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Schock – peritraumatische Dissoziation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70" name=""/>
          <p:cNvSpPr txBox="1"/>
          <p:nvPr/>
        </p:nvSpPr>
        <p:spPr>
          <a:xfrm>
            <a:off x="2588760" y="2133360"/>
            <a:ext cx="8915400" cy="377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Manchmal äußeres und inneres Chaos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Manchmal ziellose, bizarre Aktivitäten, z.B. Weglaufen nach einem Unfall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Oft fehlende Erinnerungen an Details des Geschehens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Oft Gefühl der Unwirklichkeit – wie „betäubt oder hinter einer Glaswand“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71" name="Datumsplatzhalter 3"/>
          <p:cNvSpPr/>
          <p:nvPr/>
        </p:nvSpPr>
        <p:spPr>
          <a:xfrm>
            <a:off x="10361520" y="6486480"/>
            <a:ext cx="80172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23.2.2022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2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3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1DD42336-E5DB-4BE5-BE42-3B4ACB919D51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Verarbeitungsphase – posttraumatisches Pendeln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75" name=""/>
          <p:cNvSpPr txBox="1"/>
          <p:nvPr/>
        </p:nvSpPr>
        <p:spPr>
          <a:xfrm>
            <a:off x="2588760" y="2530080"/>
            <a:ext cx="8915400" cy="3381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Annäherung an das Trauma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Vermeidung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Verleugnung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Sozialer Rückzug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Annäherung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76" name="Datumsplatzhalter 3"/>
          <p:cNvSpPr/>
          <p:nvPr/>
        </p:nvSpPr>
        <p:spPr>
          <a:xfrm>
            <a:off x="10361520" y="6486480"/>
            <a:ext cx="80172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23.2.2022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7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8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F152A080-5B51-4C54-A2B4-F790CC042507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Neu Orientierung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80" name=""/>
          <p:cNvSpPr txBox="1"/>
          <p:nvPr/>
        </p:nvSpPr>
        <p:spPr>
          <a:xfrm>
            <a:off x="2588760" y="2563920"/>
            <a:ext cx="8915400" cy="3381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Wiederbeleben alter Interessen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Entwickeln neuer Interessen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Zukunftspläne werden (wieder) möglich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Alltagsleben mit und trotz des Verlustes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Besserung des Selbstwertgefühls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Verbesserung der Beziehungsgestaltung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81" name="Datumsplatzhalter 3"/>
          <p:cNvSpPr/>
          <p:nvPr/>
        </p:nvSpPr>
        <p:spPr>
          <a:xfrm>
            <a:off x="10361520" y="6486480"/>
            <a:ext cx="80172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23.2.2022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2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3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6835AEB8-21F2-45C8-BE23-C7F9A54FFE0E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Phasen der Traumaverarbeitung in der Therapie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85" name=""/>
          <p:cNvSpPr txBox="1"/>
          <p:nvPr/>
        </p:nvSpPr>
        <p:spPr>
          <a:xfrm>
            <a:off x="2588760" y="2579760"/>
            <a:ext cx="8915400" cy="3332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Stabilisierung mit Psychoedukation und traumadistanzierenden Übungen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Trauma-Intergration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Trauern und Neu - Orientierung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86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7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D7028AA9-69D8-4A05-A6A2-95950751CC82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Trauma: Gedächtnis und Erinnerung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89" name=""/>
          <p:cNvSpPr txBox="1"/>
          <p:nvPr/>
        </p:nvSpPr>
        <p:spPr>
          <a:xfrm>
            <a:off x="2588760" y="1812960"/>
            <a:ext cx="8915400" cy="4098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Hippocampus: Explizites Gedächtnis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Episodisch - biographisch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Semantisch - Narrativ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Zeitgebunden, vergangen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Amygdala: Implizites  Gedächtnis – „Feuerwehr und Notsystem“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Keine geordnete Gedächtnisverarbeitung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Atmosphärisch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Zeitlos, gegenwärtig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Leicht zu triggern; fragmentiert Erinnerung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0" name="Fußzeilenplatzhalter 4"/>
          <p:cNvSpPr/>
          <p:nvPr/>
        </p:nvSpPr>
        <p:spPr>
          <a:xfrm>
            <a:off x="7718400" y="649296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1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2A438EC7-4E48-422C-914D-562F9F62CDC2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 </a:t>
            </a: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Trauma und Gedächtnis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93" name=""/>
          <p:cNvSpPr txBox="1"/>
          <p:nvPr/>
        </p:nvSpPr>
        <p:spPr>
          <a:xfrm>
            <a:off x="2588760" y="2133360"/>
            <a:ext cx="8915400" cy="377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Es gibt verschiedene Speicherorte für Erlebtes: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ein implizites, vorsprachliches, diffuses Gedächtnis (Amygdala) und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ein explizites, semantisches Gedächtnis (Hippocampus)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Therapie verändert den Speicherort für Erinnerungen (Pagani et al., 2015)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Implizite Erinnerungen werden bewusst (gemacht), versprachlicht und im expliziten Gedächtnis neu verortet mit allen zugehörigen Gefühlen, Bewertungen, Gedanken und Körperwahrnehmungen (BASK-Modell)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Therapie verändert das Maß der subjektiven Belastung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Damit entsteht und/oder verändert sich das Narrativ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4" name="Datumsplatzhalter 3"/>
          <p:cNvSpPr/>
          <p:nvPr/>
        </p:nvSpPr>
        <p:spPr>
          <a:xfrm>
            <a:off x="10361520" y="6562800"/>
            <a:ext cx="773280" cy="29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3.12..2019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5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6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8C271853-F9DD-4560-BDDC-8A5CAFDA326C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PlaceHolder 1"/>
          <p:cNvSpPr>
            <a:spLocks noGrp="1"/>
          </p:cNvSpPr>
          <p:nvPr>
            <p:ph type="title"/>
          </p:nvPr>
        </p:nvSpPr>
        <p:spPr>
          <a:xfrm>
            <a:off x="2567160" y="556920"/>
            <a:ext cx="6457680" cy="119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30704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de-DE" sz="2800" spc="-1" strike="noStrike">
                <a:solidFill>
                  <a:srgbClr val="374a00"/>
                </a:solidFill>
                <a:latin typeface="Century Gothic"/>
                <a:ea typeface="ＭＳ Ｐゴシック"/>
              </a:rPr>
              <a:t>Was hilft akut?  -   Alles, was zur Aktivierung des Frontalhirns beiträgt </a:t>
            </a:r>
            <a:endParaRPr b="0" lang="en-US" sz="28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98" name=""/>
          <p:cNvSpPr txBox="1"/>
          <p:nvPr/>
        </p:nvSpPr>
        <p:spPr>
          <a:xfrm>
            <a:off x="2566800" y="1893600"/>
            <a:ext cx="7886520" cy="4717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700" spc="-1" strike="noStrike">
                <a:solidFill>
                  <a:srgbClr val="404040"/>
                </a:solidFill>
                <a:latin typeface="Century Gothic"/>
                <a:ea typeface="ＭＳ Ｐゴシック"/>
              </a:rPr>
              <a:t>Wahrnehmungsübungen: </a:t>
            </a:r>
            <a:endParaRPr b="0" lang="en-US" sz="17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lang="de-DE" sz="1400" spc="-1" strike="noStrike">
                <a:solidFill>
                  <a:srgbClr val="404040"/>
                </a:solidFill>
                <a:latin typeface="Century Gothic"/>
                <a:ea typeface="ＭＳ Ｐゴシック"/>
              </a:rPr>
              <a:t>Bewusst etwas riechen. (Duftöl, Tigerbalsam)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lang="de-DE" sz="1400" spc="-1" strike="noStrike">
                <a:solidFill>
                  <a:srgbClr val="404040"/>
                </a:solidFill>
                <a:latin typeface="Century Gothic"/>
                <a:ea typeface="ＭＳ Ｐゴシック"/>
              </a:rPr>
              <a:t>Bewusst etwas tasten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lang="de-DE" sz="1400" spc="-1" strike="noStrike">
                <a:solidFill>
                  <a:srgbClr val="404040"/>
                </a:solidFill>
                <a:latin typeface="Century Gothic"/>
                <a:ea typeface="ＭＳ Ｐゴシック"/>
              </a:rPr>
              <a:t>Eiswürfel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lang="de-DE" sz="1400" spc="-1" strike="noStrike">
                <a:solidFill>
                  <a:srgbClr val="404040"/>
                </a:solidFill>
                <a:latin typeface="Century Gothic"/>
                <a:ea typeface="ＭＳ Ｐゴシック"/>
              </a:rPr>
              <a:t>Gummiband am Handgelenk </a:t>
            </a:r>
            <a:r>
              <a:rPr b="0" lang="de-DE" sz="1400" spc="-1" strike="noStrike">
                <a:solidFill>
                  <a:srgbClr val="404040"/>
                </a:solidFill>
                <a:latin typeface="Wingdings"/>
                <a:ea typeface="Wingdings"/>
              </a:rPr>
              <a:t></a:t>
            </a:r>
            <a:r>
              <a:rPr b="0" lang="de-DE" sz="1400" spc="-1" strike="noStrike">
                <a:solidFill>
                  <a:srgbClr val="404040"/>
                </a:solidFill>
                <a:latin typeface="Century Gothic"/>
                <a:ea typeface="ＭＳ Ｐゴシック"/>
              </a:rPr>
              <a:t> zupfen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lang="de-DE" sz="1400" spc="-1" strike="noStrike">
                <a:solidFill>
                  <a:srgbClr val="404040"/>
                </a:solidFill>
                <a:latin typeface="Century Gothic"/>
                <a:ea typeface="ＭＳ Ｐゴシック"/>
              </a:rPr>
              <a:t>Skillsball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700" spc="-1" strike="noStrike">
                <a:solidFill>
                  <a:srgbClr val="404040"/>
                </a:solidFill>
                <a:latin typeface="Century Gothic"/>
                <a:ea typeface="ＭＳ Ｐゴシック"/>
              </a:rPr>
              <a:t>Überkreuzübungen:</a:t>
            </a:r>
            <a:endParaRPr b="0" lang="en-US" sz="17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lang="de-DE" sz="1400" spc="-1" strike="noStrike">
                <a:solidFill>
                  <a:srgbClr val="404040"/>
                </a:solidFill>
                <a:latin typeface="Century Gothic"/>
                <a:ea typeface="ＭＳ Ｐゴシック"/>
              </a:rPr>
              <a:t>Butterflyhug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lang="de-DE" sz="1400" spc="-1" strike="noStrike">
                <a:solidFill>
                  <a:srgbClr val="404040"/>
                </a:solidFill>
                <a:latin typeface="Century Gothic"/>
                <a:ea typeface="ＭＳ Ｐゴシック"/>
              </a:rPr>
              <a:t>die liegende Acht zeichnen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lang="de-DE" sz="1400" spc="-1" strike="noStrike">
                <a:solidFill>
                  <a:srgbClr val="404040"/>
                </a:solidFill>
                <a:latin typeface="Century Gothic"/>
                <a:ea typeface="ＭＳ Ｐゴシック"/>
              </a:rPr>
              <a:t>Fingerkreuzen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700" spc="-1" strike="noStrike">
                <a:solidFill>
                  <a:srgbClr val="404040"/>
                </a:solidFill>
                <a:latin typeface="Century Gothic"/>
                <a:ea typeface="ＭＳ Ｐゴシック"/>
              </a:rPr>
              <a:t>Bewusste Konzentration:</a:t>
            </a:r>
            <a:endParaRPr b="0" lang="en-US" sz="17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lang="de-DE" sz="1400" spc="-1" strike="noStrike">
                <a:solidFill>
                  <a:srgbClr val="404040"/>
                </a:solidFill>
                <a:latin typeface="Century Gothic"/>
                <a:ea typeface="ＭＳ Ｐゴシック"/>
              </a:rPr>
              <a:t>Rechnen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lang="de-DE" sz="1400" spc="-1" strike="noStrike">
                <a:solidFill>
                  <a:srgbClr val="404040"/>
                </a:solidFill>
                <a:latin typeface="Century Gothic"/>
                <a:ea typeface="ＭＳ Ｐゴシック"/>
              </a:rPr>
              <a:t>Lesen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lang="de-DE" sz="1400" spc="-1" strike="noStrike">
                <a:solidFill>
                  <a:srgbClr val="404040"/>
                </a:solidFill>
                <a:latin typeface="Century Gothic"/>
                <a:ea typeface="ＭＳ Ｐゴシック"/>
              </a:rPr>
              <a:t>Gedichte, Gebete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lang="de-DE" sz="1400" spc="-1" strike="noStrike">
                <a:solidFill>
                  <a:srgbClr val="404040"/>
                </a:solidFill>
                <a:latin typeface="Century Gothic"/>
                <a:ea typeface="ＭＳ Ｐゴシック"/>
              </a:rPr>
              <a:t>Kreuzworträtsel, Soduko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9" name="Foliennummernplatzhalter 3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743E093B-019A-4802-B703-0C06662589B4}" type="slidenum">
              <a:rPr b="0" lang="de-DE" sz="19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PlaceHolder 1"/>
          <p:cNvSpPr>
            <a:spLocks noGrp="1"/>
          </p:cNvSpPr>
          <p:nvPr>
            <p:ph type="title"/>
          </p:nvPr>
        </p:nvSpPr>
        <p:spPr>
          <a:xfrm>
            <a:off x="2592360" y="848880"/>
            <a:ext cx="8912160" cy="1055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Sekundäre Traumatisierung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301" name=""/>
          <p:cNvSpPr txBox="1"/>
          <p:nvPr/>
        </p:nvSpPr>
        <p:spPr>
          <a:xfrm>
            <a:off x="2588760" y="2971440"/>
            <a:ext cx="8915400" cy="2940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Risiko der helfenden Berufe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Keine Frage des ob sondern Frage des wann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02" name="Datumsplatzhalter 3"/>
          <p:cNvSpPr/>
          <p:nvPr/>
        </p:nvSpPr>
        <p:spPr>
          <a:xfrm>
            <a:off x="10361520" y="6486480"/>
            <a:ext cx="80172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23.2.2022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3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4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1DE2D427-DDF1-4D22-9D62-9A88E793DCA0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  <a:ea typeface="ＭＳ Ｐゴシック"/>
              </a:rPr>
              <a:t>Inhalte und Ziele von Primärprävention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306" name="PlaceHolder 2"/>
          <p:cNvSpPr>
            <a:spLocks noGrp="1"/>
          </p:cNvSpPr>
          <p:nvPr>
            <p:ph/>
          </p:nvPr>
        </p:nvSpPr>
        <p:spPr>
          <a:xfrm>
            <a:off x="2361960" y="2361960"/>
            <a:ext cx="8305560" cy="3724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  <a:ea typeface="ＭＳ Ｐゴシック"/>
              </a:rPr>
              <a:t>Wissen über Traumafolgestörungen erhöhen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  <a:ea typeface="ＭＳ Ｐゴシック"/>
              </a:rPr>
              <a:t>Sensibilisierung für die Thematik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  <a:ea typeface="ＭＳ Ｐゴシック"/>
              </a:rPr>
              <a:t>Keine Tabuisierung, keine Dramatisierung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  <a:ea typeface="ＭＳ Ｐゴシック"/>
              </a:rPr>
              <a:t>Verstehen, dass Symptome angemessen sind  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  <a:ea typeface="ＭＳ Ｐゴシック"/>
              </a:rPr>
              <a:t>Vermittlung von Wissen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  <a:ea typeface="ＭＳ Ｐゴシック"/>
              </a:rPr>
              <a:t>Symptome bei sich selbst oder bei KollegInnen erkennen und frühzeitig behandeln lassen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  <a:ea typeface="ＭＳ Ｐゴシック"/>
              </a:rPr>
              <a:t>Unterstützungssysteme bereitstellen und bekannt machen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I. Was ist ein Trauma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86" name=""/>
          <p:cNvSpPr txBox="1"/>
          <p:nvPr/>
        </p:nvSpPr>
        <p:spPr>
          <a:xfrm>
            <a:off x="2588760" y="1812600"/>
            <a:ext cx="8915400" cy="4421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Trauma  (griechisch) heißt Wunde /Verletzung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Psychische Verletzungen können mit körperlichen Schäden verbunden sein, müssen dies jedoch nicht.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Nicht das Trauma macht krank, sondern die Folgen und die daraus resultierenden Störungen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Nicht jedes potentiell traumatisierende Ereignis muss krankmachen.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PTSD hat - bei richtiger Therapie -  eine sehr gute Prognose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87" name="Datumsplatzhalter 3"/>
          <p:cNvSpPr/>
          <p:nvPr/>
        </p:nvSpPr>
        <p:spPr>
          <a:xfrm>
            <a:off x="10361520" y="6486480"/>
            <a:ext cx="80172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23.2..2022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8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9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36EA7C3E-0389-4700-94BA-1003D374E422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Sekundäre Traumatisierung  – </a:t>
            </a:r>
            <a:br/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was hilft?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308" name=""/>
          <p:cNvSpPr txBox="1"/>
          <p:nvPr/>
        </p:nvSpPr>
        <p:spPr>
          <a:xfrm>
            <a:off x="2588760" y="3119040"/>
            <a:ext cx="8915400" cy="2792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Fachlichkeit/Arbeitsinhalte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Struktur und Organisation (incl. Supervision)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Privates und Persönliches (keine/r ist unentbehrlich)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09" name="Datumsplatzhalter 3"/>
          <p:cNvSpPr/>
          <p:nvPr/>
        </p:nvSpPr>
        <p:spPr>
          <a:xfrm>
            <a:off x="10361520" y="6486480"/>
            <a:ext cx="80172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23.2.2022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0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1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E4E14F6A-E5E9-47F6-8D2D-0AA942798E7D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Sekundäre Traumatisierung  – </a:t>
            </a:r>
            <a:br/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was hilft?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313" name=""/>
          <p:cNvSpPr txBox="1"/>
          <p:nvPr/>
        </p:nvSpPr>
        <p:spPr>
          <a:xfrm>
            <a:off x="2588760" y="2579760"/>
            <a:ext cx="8915400" cy="3332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9000"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Grenzen setzen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Überlastung vorbeugen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Balance im „Energiehaushalt“ – nicht mehr heizen als Kohle vorhanden ist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Aktive Freizeitgestaltung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Soziale Kontakte pflegen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„</a:t>
            </a: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Heimkehrrituale“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Selbstfürsorge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Privates und Persönliches (keine/r ist unentbehrlich)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14" name="Datumsplatzhalter 3"/>
          <p:cNvSpPr/>
          <p:nvPr/>
        </p:nvSpPr>
        <p:spPr>
          <a:xfrm>
            <a:off x="10361520" y="6486480"/>
            <a:ext cx="80172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23.2.2022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5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6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9AF2ADD1-8895-4C5F-8308-3EAB67586C03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PlaceHolder 1"/>
          <p:cNvSpPr>
            <a:spLocks noGrp="1"/>
          </p:cNvSpPr>
          <p:nvPr>
            <p:ph type="title"/>
          </p:nvPr>
        </p:nvSpPr>
        <p:spPr>
          <a:xfrm>
            <a:off x="2592360" y="848880"/>
            <a:ext cx="8912160" cy="1055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Hilfreiches in der Lebensführung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318" name=""/>
          <p:cNvSpPr txBox="1"/>
          <p:nvPr/>
        </p:nvSpPr>
        <p:spPr>
          <a:xfrm>
            <a:off x="2592000" y="2465280"/>
            <a:ext cx="8404200" cy="2898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0000"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Bewegung – Sport/Yoga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Pausen häufiger als sonst üblich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Stressreduktion – so weit wie möglich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Ressourcen pflegen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Ernährung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Schlafhygiene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19" name="Datumsplatzhalter 3"/>
          <p:cNvSpPr/>
          <p:nvPr/>
        </p:nvSpPr>
        <p:spPr>
          <a:xfrm>
            <a:off x="10361520" y="6486480"/>
            <a:ext cx="80172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23.2.2022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0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1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EDD87572-685C-45B6-B6DF-198A7FD3F716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Danke für die Aufmerksamkeit</a:t>
            </a: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	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323" name="Datumsplatzhalter 3"/>
          <p:cNvSpPr/>
          <p:nvPr/>
        </p:nvSpPr>
        <p:spPr>
          <a:xfrm>
            <a:off x="10361520" y="6486480"/>
            <a:ext cx="80172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23.2.2023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4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5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723A2F39-54F3-46FE-8D60-7D04CEA64690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6" name="Inhaltsplatzhalter 2"/>
          <p:cNvSpPr/>
          <p:nvPr/>
        </p:nvSpPr>
        <p:spPr>
          <a:xfrm>
            <a:off x="3378240" y="2082960"/>
            <a:ext cx="8126280" cy="3828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de-DE" sz="3200" spc="-1" strike="noStrike">
                <a:solidFill>
                  <a:srgbClr val="404040"/>
                </a:solidFill>
                <a:latin typeface="Century Gothic"/>
                <a:ea typeface="Arial"/>
              </a:rPr>
              <a:t>Fragen?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"/>
          <p:cNvSpPr txBox="1"/>
          <p:nvPr/>
        </p:nvSpPr>
        <p:spPr>
          <a:xfrm>
            <a:off x="2588760" y="2133360"/>
            <a:ext cx="8915400" cy="377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Ein Trauma übersteigt die individuellen Bewältigungsmöglichkeiten.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Ein Trauma geht mit Gefühlen der Ohnmacht und Hilflosigkeit einher.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Ein Trauma erschüttert das Selbstverständnis und die Sicht auf die Welt.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91" name="Datumsplatzhalter 3"/>
          <p:cNvSpPr/>
          <p:nvPr/>
        </p:nvSpPr>
        <p:spPr>
          <a:xfrm>
            <a:off x="10361520" y="6486480"/>
            <a:ext cx="80172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23.2.2022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2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3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145E4059-428C-49C8-8BE7-D5BBC7D33E18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4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I. Was ist ein Trauma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Belastung oder Trauma ? 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196" name=""/>
          <p:cNvSpPr txBox="1"/>
          <p:nvPr/>
        </p:nvSpPr>
        <p:spPr>
          <a:xfrm>
            <a:off x="2588760" y="1682280"/>
            <a:ext cx="8915400" cy="4389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Trennung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Vergewaltigung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Verlust des Arbeitsplatzes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Stalking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Mobbing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Vernachlässigung eines Kindes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Prüfung nicht bestanden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Verkehrsunfall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(Bank-) Überfall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Brand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Sexueller Kindesmissbrauch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97" name="Datumsplatzhalter 3"/>
          <p:cNvSpPr/>
          <p:nvPr/>
        </p:nvSpPr>
        <p:spPr>
          <a:xfrm>
            <a:off x="10361520" y="6486480"/>
            <a:ext cx="80172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23.2.2022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8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9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6E97104A-313B-43B1-89F0-46F6F0B0DF13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I. Was ist ein Trauma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01" name=""/>
          <p:cNvSpPr txBox="1"/>
          <p:nvPr/>
        </p:nvSpPr>
        <p:spPr>
          <a:xfrm>
            <a:off x="2588760" y="2133360"/>
            <a:ext cx="8915400" cy="377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Man kann unterscheiden :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   </a:t>
            </a: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-  Einmaltrauma (Typ T I 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   </a:t>
            </a: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-  kumulative Traumata (Typ II   t-t-t-  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   </a:t>
            </a: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-  Individuelle oder kollektive Traumatisierungen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   </a:t>
            </a: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- man made oder schicksalhaft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Traumata können zeitgleich die physiologische, kognitive, soziale und spirituelle Ebene betreffen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02" name="Datumsplatzhalter 3"/>
          <p:cNvSpPr/>
          <p:nvPr/>
        </p:nvSpPr>
        <p:spPr>
          <a:xfrm>
            <a:off x="10361520" y="6486480"/>
            <a:ext cx="80172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23.2.2022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3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4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9F0EB7A6-2DB0-4399-9289-17E53B022E5E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I. Was ist ein Trauma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06" name="PlaceHolder 2"/>
          <p:cNvSpPr>
            <a:spLocks noGrp="1"/>
          </p:cNvSpPr>
          <p:nvPr>
            <p:ph/>
          </p:nvPr>
        </p:nvSpPr>
        <p:spPr>
          <a:xfrm>
            <a:off x="2592000" y="1821960"/>
            <a:ext cx="8915400" cy="3886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Wenn weder kämpfen noch flüchten, dann „freeze or fragment“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Ein Trauma übersteigt die normalen Verarbeitungskapazitäten: Was nicht sein darf, kann nicht gespeichert werden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Was nicht auszuhalten ist, wird wegdissoziiert: Wenn der Tiger mich frisst, muss ich es nicht merken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Je stärker die Dissoziation während der Traumatisierung, desto ausgeprägter die Folgen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207" name="Grafik 1" descr=""/>
          <p:cNvPicPr/>
          <p:nvPr/>
        </p:nvPicPr>
        <p:blipFill>
          <a:blip r:embed="rId1"/>
          <a:stretch/>
        </p:blipFill>
        <p:spPr>
          <a:xfrm>
            <a:off x="8636040" y="4487760"/>
            <a:ext cx="3556080" cy="237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PlaceHolder 1"/>
          <p:cNvSpPr>
            <a:spLocks noGrp="1"/>
          </p:cNvSpPr>
          <p:nvPr>
            <p:ph type="title"/>
          </p:nvPr>
        </p:nvSpPr>
        <p:spPr>
          <a:xfrm>
            <a:off x="2592360" y="623520"/>
            <a:ext cx="891216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Wie erkenne ich ein Trauma?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09" name=""/>
          <p:cNvSpPr txBox="1"/>
          <p:nvPr/>
        </p:nvSpPr>
        <p:spPr>
          <a:xfrm>
            <a:off x="2588760" y="2133360"/>
            <a:ext cx="8915400" cy="377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Das traumatische Geschehen ist sichtbar/wahrnehmbar für alle Beteiligten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Gefühlt geht es um Existenzielles – oft um  Leben und Tod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Und es gibt kein Entrinnen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10" name="Datumsplatzhalter 3"/>
          <p:cNvSpPr/>
          <p:nvPr/>
        </p:nvSpPr>
        <p:spPr>
          <a:xfrm>
            <a:off x="10361520" y="6486480"/>
            <a:ext cx="80172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23.2.2023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1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2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9D2E8E53-061D-441B-9AAB-12D75E151CD0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PlaceHolder 1"/>
          <p:cNvSpPr>
            <a:spLocks noGrp="1"/>
          </p:cNvSpPr>
          <p:nvPr>
            <p:ph type="title"/>
          </p:nvPr>
        </p:nvSpPr>
        <p:spPr>
          <a:xfrm>
            <a:off x="2228760" y="623520"/>
            <a:ext cx="9431280" cy="128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3600" spc="-1" strike="noStrike">
                <a:solidFill>
                  <a:srgbClr val="262626"/>
                </a:solidFill>
                <a:latin typeface="Century Gothic"/>
              </a:rPr>
              <a:t>Wie erkenne ich Traumafolgestörungen?</a:t>
            </a:r>
            <a:endParaRPr b="0" lang="en-US" sz="3600" spc="-1" strike="noStrike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1214" name=""/>
          <p:cNvSpPr txBox="1"/>
          <p:nvPr/>
        </p:nvSpPr>
        <p:spPr>
          <a:xfrm>
            <a:off x="2588760" y="2133360"/>
            <a:ext cx="8915400" cy="377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Das traumatische Geschehen ist sichtbar/wahrnehmbar für alle Beteiligten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Die Folgen sind nicht immer sofort sichtbar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1800" spc="-1" strike="noStrike">
                <a:solidFill>
                  <a:srgbClr val="404040"/>
                </a:solidFill>
                <a:latin typeface="Century Gothic"/>
              </a:rPr>
              <a:t>Fast alle Erkrankungen des psychiatrischen Spektrums können mit traumatischen Erlebnissen verknüpft oder durch sie bedingt sein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15" name="Datumsplatzhalter 3"/>
          <p:cNvSpPr/>
          <p:nvPr/>
        </p:nvSpPr>
        <p:spPr>
          <a:xfrm>
            <a:off x="10361520" y="6486480"/>
            <a:ext cx="80172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23.2..2022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6" name="Fußzeilenplatzhalter 4"/>
          <p:cNvSpPr/>
          <p:nvPr/>
        </p:nvSpPr>
        <p:spPr>
          <a:xfrm>
            <a:off x="7759800" y="6481800"/>
            <a:ext cx="24494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de-DE" sz="900" spc="-1" strike="noStrike">
                <a:solidFill>
                  <a:srgbClr val="898989"/>
                </a:solidFill>
                <a:latin typeface="Century Gothic"/>
                <a:ea typeface="Arial"/>
              </a:rPr>
              <a:t>Dr. Brigitte Bosse - Trauma Institut Mainz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7" name="Foliennummernplatzhalter 5"/>
          <p:cNvSpPr/>
          <p:nvPr/>
        </p:nvSpPr>
        <p:spPr>
          <a:xfrm>
            <a:off x="531720" y="787320"/>
            <a:ext cx="7794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78000"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065B8362-9B9D-485D-8CF6-6A0CA46C518D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LibreOffice/7.2.5.2.0$Linux_X86_64 LibreOffice_project/20$Build-2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2016-07-18T15:00:11Z</dcterms:created>
  <dc:creator>Jana</dc:creator>
  <dc:description/>
  <dc:language>en-US</dc:language>
  <cp:lastModifiedBy/>
  <cp:lastPrinted>2019-11-30T20:42:22Z</cp:lastPrinted>
  <dcterms:modified xsi:type="dcterms:W3CDTF">2022-03-02T11:10:00Z</dcterms:modified>
  <cp:revision>141</cp:revision>
  <dc:subject/>
  <dc:title>Psychotherapie nach  ritueller Gewalterfahrung</dc:title>
</cp:coreProperties>
</file>