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73" r:id="rId12"/>
    <p:sldId id="265" r:id="rId13"/>
    <p:sldId id="266" r:id="rId14"/>
    <p:sldId id="267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86" r:id="rId23"/>
    <p:sldId id="282" r:id="rId24"/>
    <p:sldId id="279" r:id="rId25"/>
    <p:sldId id="280" r:id="rId26"/>
    <p:sldId id="281" r:id="rId27"/>
    <p:sldId id="283" r:id="rId28"/>
    <p:sldId id="284" r:id="rId29"/>
    <p:sldId id="285" r:id="rId30"/>
    <p:sldId id="290" r:id="rId31"/>
    <p:sldId id="287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CCA"/>
          </a:solidFill>
        </a:fill>
      </a:tcStyle>
    </a:wholeTbl>
    <a:band2H>
      <a:tcTxStyle/>
      <a:tcStyle>
        <a:tcBdr/>
        <a:fill>
          <a:solidFill>
            <a:srgbClr val="F0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5" y="1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39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64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52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5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340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365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353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66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7" name="Form"/>
          <p:cNvSpPr/>
          <p:nvPr/>
        </p:nvSpPr>
        <p:spPr>
          <a:xfrm flipV="1">
            <a:off x="-4763" y="491172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8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37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4967604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Textebene 1…">
            <a:extLst>
              <a:ext uri="{FF2B5EF4-FFF2-40B4-BE49-F238E27FC236}">
                <a16:creationId xmlns:a16="http://schemas.microsoft.com/office/drawing/2014/main" id="{A86B9553-A8D5-4CD4-BBA0-3BAB0D42C56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377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02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390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3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03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Form"/>
          <p:cNvSpPr/>
          <p:nvPr/>
        </p:nvSpPr>
        <p:spPr>
          <a:xfrm flipV="1">
            <a:off x="-4763" y="31781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406" name="Textebene 1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322929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414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5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7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9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2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3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4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5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39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427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8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9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1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2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3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4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6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7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8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40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1" name="Form"/>
          <p:cNvSpPr/>
          <p:nvPr/>
        </p:nvSpPr>
        <p:spPr>
          <a:xfrm flipV="1">
            <a:off x="-4763" y="31781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2" name="“"/>
          <p:cNvSpPr txBox="1"/>
          <p:nvPr/>
        </p:nvSpPr>
        <p:spPr>
          <a:xfrm>
            <a:off x="2466975" y="272573"/>
            <a:ext cx="60960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443" name="”"/>
          <p:cNvSpPr txBox="1"/>
          <p:nvPr/>
        </p:nvSpPr>
        <p:spPr>
          <a:xfrm>
            <a:off x="11114087" y="2529205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444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445" name="Textebene 1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4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322929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453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4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5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6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7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8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9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0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1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2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3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4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78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466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7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8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9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0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1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2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3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4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5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6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7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79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0" name="Form"/>
          <p:cNvSpPr/>
          <p:nvPr/>
        </p:nvSpPr>
        <p:spPr>
          <a:xfrm flipV="1">
            <a:off x="-4763" y="491172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1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482" name="Textebene 1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4967604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490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2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3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4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5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6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7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8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9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1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515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503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4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5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6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7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8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9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0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1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2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3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4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16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7" name="Form"/>
          <p:cNvSpPr/>
          <p:nvPr/>
        </p:nvSpPr>
        <p:spPr>
          <a:xfrm flipV="1">
            <a:off x="-4763" y="491172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8" name="“"/>
          <p:cNvSpPr txBox="1"/>
          <p:nvPr/>
        </p:nvSpPr>
        <p:spPr>
          <a:xfrm>
            <a:off x="2466975" y="272573"/>
            <a:ext cx="60960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519" name="”"/>
          <p:cNvSpPr txBox="1"/>
          <p:nvPr/>
        </p:nvSpPr>
        <p:spPr>
          <a:xfrm>
            <a:off x="11114087" y="2529205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520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521" name="Textebene 1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4967604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529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0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1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2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3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4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5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6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7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8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9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0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554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542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3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4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5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6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7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8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9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0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1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2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3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55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6" name="Form"/>
          <p:cNvSpPr/>
          <p:nvPr/>
        </p:nvSpPr>
        <p:spPr>
          <a:xfrm flipV="1">
            <a:off x="-4763" y="491172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7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558" name="Textebene 1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4967604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566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7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8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9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0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1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2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3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4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5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6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7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591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579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0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1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2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3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4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5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6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7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8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9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0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592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3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4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595" name="Textebene 1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9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603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4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5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6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7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8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9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0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1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2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3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4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628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616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7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8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9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0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1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2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3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4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5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6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7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29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0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31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632" name="Textebene 1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3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82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5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6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8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2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3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7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95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6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0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08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9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75" y="6146800"/>
            <a:ext cx="708025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118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9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1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4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6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7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8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9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43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131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7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9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2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4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" name="Form"/>
          <p:cNvSpPr/>
          <p:nvPr/>
        </p:nvSpPr>
        <p:spPr>
          <a:xfrm flipV="1">
            <a:off x="-4763" y="31781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6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4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322929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Textebene 1…">
            <a:extLst>
              <a:ext uri="{FF2B5EF4-FFF2-40B4-BE49-F238E27FC236}">
                <a16:creationId xmlns:a16="http://schemas.microsoft.com/office/drawing/2014/main" id="{8C7E26F6-F1FE-40C9-B91F-133A5A6A6B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155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6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7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2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3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4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5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6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80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168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9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0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4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8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9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81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18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  <p:sp>
        <p:nvSpPr>
          <p:cNvPr id="33" name="Textebene 1…">
            <a:extLst>
              <a:ext uri="{FF2B5EF4-FFF2-40B4-BE49-F238E27FC236}">
                <a16:creationId xmlns:a16="http://schemas.microsoft.com/office/drawing/2014/main" id="{D432659A-5BA9-4A96-8565-C450478E4C6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192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3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4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5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6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7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8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9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1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2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3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17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205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7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8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0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1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2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3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5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6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18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9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0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22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Textebene 1…">
            <a:extLst>
              <a:ext uri="{FF2B5EF4-FFF2-40B4-BE49-F238E27FC236}">
                <a16:creationId xmlns:a16="http://schemas.microsoft.com/office/drawing/2014/main" id="{50B1F1BE-2D4A-45CA-BFC2-A361CB0E148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229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0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1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2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3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4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5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6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7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8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9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0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54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242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3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4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5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6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7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8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55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6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7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Textebene 1…">
            <a:extLst>
              <a:ext uri="{FF2B5EF4-FFF2-40B4-BE49-F238E27FC236}">
                <a16:creationId xmlns:a16="http://schemas.microsoft.com/office/drawing/2014/main" id="{D9F72B04-5E2B-476A-835D-B8209790BD1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266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7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9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0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1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91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279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92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3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4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29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Textebene 1…">
            <a:extLst>
              <a:ext uri="{FF2B5EF4-FFF2-40B4-BE49-F238E27FC236}">
                <a16:creationId xmlns:a16="http://schemas.microsoft.com/office/drawing/2014/main" id="{F24FEB4D-FA7B-4D8C-93DB-700BD3BA10E0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303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328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316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29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0" name="Form"/>
          <p:cNvSpPr/>
          <p:nvPr/>
        </p:nvSpPr>
        <p:spPr>
          <a:xfrm flipV="1">
            <a:off x="-4763" y="714374"/>
            <a:ext cx="1596177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1" name="Titeltext"/>
          <p:cNvSpPr txBox="1">
            <a:spLocks noGrp="1"/>
          </p:cNvSpPr>
          <p:nvPr>
            <p:ph type="title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Titeltext</a:t>
            </a:r>
          </a:p>
        </p:txBody>
      </p:sp>
      <p:sp>
        <p:nvSpPr>
          <p:cNvPr id="33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3" name="Textebene 1…">
            <a:extLst>
              <a:ext uri="{FF2B5EF4-FFF2-40B4-BE49-F238E27FC236}">
                <a16:creationId xmlns:a16="http://schemas.microsoft.com/office/drawing/2014/main" id="{A0376D91-FDC8-4D00-AC54-D08CA52A47E2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89212" y="2133600"/>
            <a:ext cx="8915401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50000"/>
              <a:buFont typeface="Arial" panose="020B0604020202020204" pitchFamily="34" charset="0"/>
              <a:buChar char="•"/>
              <a:defRPr/>
            </a:lvl1pPr>
            <a:lvl2pPr>
              <a:buSzPct val="120000"/>
              <a:buFont typeface="Wingdings" panose="05000000000000000000" pitchFamily="2" charset="2"/>
              <a:buChar char="§"/>
              <a:defRPr/>
            </a:lvl2pPr>
            <a:lvl3pPr>
              <a:buSzPct val="100000"/>
              <a:buFont typeface="Courier New" panose="02070309020205020404" pitchFamily="49" charset="0"/>
              <a:buChar char="o"/>
              <a:defRPr/>
            </a:lvl3pPr>
            <a:lvl4pPr>
              <a:buSzPct val="100000"/>
              <a:buFont typeface="Courier New" panose="02070309020205020404" pitchFamily="49" charset="0"/>
              <a:buChar char="o"/>
              <a:defRPr/>
            </a:lvl4pPr>
            <a:lvl5pP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"/>
          <p:cNvGrpSpPr/>
          <p:nvPr/>
        </p:nvGrpSpPr>
        <p:grpSpPr>
          <a:xfrm>
            <a:off x="-1" y="228599"/>
            <a:ext cx="2851152" cy="6638927"/>
            <a:chOff x="0" y="0"/>
            <a:chExt cx="2851150" cy="6638925"/>
          </a:xfrm>
        </p:grpSpPr>
        <p:sp>
          <p:nvSpPr>
            <p:cNvPr id="2" name="Form"/>
            <p:cNvSpPr/>
            <p:nvPr/>
          </p:nvSpPr>
          <p:spPr>
            <a:xfrm>
              <a:off x="-1" y="2346548"/>
              <a:ext cx="100630" cy="6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" name="Form"/>
            <p:cNvSpPr/>
            <p:nvPr/>
          </p:nvSpPr>
          <p:spPr>
            <a:xfrm>
              <a:off x="128581" y="2928060"/>
              <a:ext cx="646635" cy="2322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" name="Form"/>
            <p:cNvSpPr/>
            <p:nvPr/>
          </p:nvSpPr>
          <p:spPr>
            <a:xfrm>
              <a:off x="806894" y="5218693"/>
              <a:ext cx="609365" cy="142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Form"/>
            <p:cNvSpPr/>
            <p:nvPr/>
          </p:nvSpPr>
          <p:spPr>
            <a:xfrm>
              <a:off x="959701" y="6275479"/>
              <a:ext cx="171443" cy="36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Form"/>
            <p:cNvSpPr/>
            <p:nvPr/>
          </p:nvSpPr>
          <p:spPr>
            <a:xfrm>
              <a:off x="100628" y="2972792"/>
              <a:ext cx="821804" cy="332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Form"/>
            <p:cNvSpPr/>
            <p:nvPr/>
          </p:nvSpPr>
          <p:spPr>
            <a:xfrm>
              <a:off x="26123" y="-1"/>
              <a:ext cx="102459" cy="29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Form"/>
            <p:cNvSpPr/>
            <p:nvPr/>
          </p:nvSpPr>
          <p:spPr>
            <a:xfrm>
              <a:off x="78266" y="2715585"/>
              <a:ext cx="78268" cy="49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" name="Form"/>
            <p:cNvSpPr/>
            <p:nvPr/>
          </p:nvSpPr>
          <p:spPr>
            <a:xfrm>
              <a:off x="769624" y="5250379"/>
              <a:ext cx="190078" cy="10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" name="Form"/>
            <p:cNvSpPr/>
            <p:nvPr/>
          </p:nvSpPr>
          <p:spPr>
            <a:xfrm>
              <a:off x="775214" y="1170478"/>
              <a:ext cx="2075937" cy="404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Form"/>
            <p:cNvSpPr/>
            <p:nvPr/>
          </p:nvSpPr>
          <p:spPr>
            <a:xfrm>
              <a:off x="922431" y="6301573"/>
              <a:ext cx="162126" cy="33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Form"/>
            <p:cNvSpPr/>
            <p:nvPr/>
          </p:nvSpPr>
          <p:spPr>
            <a:xfrm>
              <a:off x="769624" y="5131094"/>
              <a:ext cx="37271" cy="2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Form"/>
            <p:cNvSpPr/>
            <p:nvPr/>
          </p:nvSpPr>
          <p:spPr>
            <a:xfrm>
              <a:off x="849754" y="6016408"/>
              <a:ext cx="238529" cy="62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7" name="Gruppieren"/>
          <p:cNvGrpSpPr/>
          <p:nvPr/>
        </p:nvGrpSpPr>
        <p:grpSpPr>
          <a:xfrm>
            <a:off x="26987" y="-1"/>
            <a:ext cx="2357438" cy="6853239"/>
            <a:chOff x="0" y="0"/>
            <a:chExt cx="2357437" cy="6853237"/>
          </a:xfrm>
        </p:grpSpPr>
        <p:sp>
          <p:nvSpPr>
            <p:cNvPr id="15" name="Form"/>
            <p:cNvSpPr/>
            <p:nvPr/>
          </p:nvSpPr>
          <p:spPr>
            <a:xfrm>
              <a:off x="0" y="0"/>
              <a:ext cx="494487" cy="44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Form"/>
            <p:cNvSpPr/>
            <p:nvPr/>
          </p:nvSpPr>
          <p:spPr>
            <a:xfrm>
              <a:off x="523236" y="4316753"/>
              <a:ext cx="423574" cy="158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Form"/>
            <p:cNvSpPr/>
            <p:nvPr/>
          </p:nvSpPr>
          <p:spPr>
            <a:xfrm>
              <a:off x="979391" y="5862782"/>
              <a:ext cx="431240" cy="990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Form"/>
            <p:cNvSpPr/>
            <p:nvPr/>
          </p:nvSpPr>
          <p:spPr>
            <a:xfrm>
              <a:off x="494486" y="4364648"/>
              <a:ext cx="551987" cy="223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Form"/>
            <p:cNvSpPr/>
            <p:nvPr/>
          </p:nvSpPr>
          <p:spPr>
            <a:xfrm>
              <a:off x="444455" y="1289833"/>
              <a:ext cx="170780" cy="30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Form"/>
            <p:cNvSpPr/>
            <p:nvPr/>
          </p:nvSpPr>
          <p:spPr>
            <a:xfrm>
              <a:off x="1084804" y="6571618"/>
              <a:ext cx="134164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Form"/>
            <p:cNvSpPr/>
            <p:nvPr/>
          </p:nvSpPr>
          <p:spPr>
            <a:xfrm>
              <a:off x="475320" y="4107934"/>
              <a:ext cx="82416" cy="51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Form"/>
            <p:cNvSpPr/>
            <p:nvPr/>
          </p:nvSpPr>
          <p:spPr>
            <a:xfrm>
              <a:off x="946808" y="3146217"/>
              <a:ext cx="1410630" cy="27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Form"/>
            <p:cNvSpPr/>
            <p:nvPr/>
          </p:nvSpPr>
          <p:spPr>
            <a:xfrm>
              <a:off x="1046472" y="6600354"/>
              <a:ext cx="120748" cy="2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Form"/>
            <p:cNvSpPr/>
            <p:nvPr/>
          </p:nvSpPr>
          <p:spPr>
            <a:xfrm>
              <a:off x="946808" y="5897266"/>
              <a:ext cx="137997" cy="6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Form"/>
            <p:cNvSpPr/>
            <p:nvPr/>
          </p:nvSpPr>
          <p:spPr>
            <a:xfrm>
              <a:off x="946808" y="5772740"/>
              <a:ext cx="38333" cy="22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Form"/>
            <p:cNvSpPr/>
            <p:nvPr/>
          </p:nvSpPr>
          <p:spPr>
            <a:xfrm>
              <a:off x="979391" y="6322567"/>
              <a:ext cx="210829" cy="5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8" name="Rechteck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" name="Form"/>
          <p:cNvSpPr/>
          <p:nvPr/>
        </p:nvSpPr>
        <p:spPr>
          <a:xfrm>
            <a:off x="0" y="4324350"/>
            <a:ext cx="1742318" cy="777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25601" y="4513579"/>
            <a:ext cx="385675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1" name="Titel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Titeltext</a:t>
            </a:r>
          </a:p>
        </p:txBody>
      </p:sp>
      <p:sp>
        <p:nvSpPr>
          <p:cNvPr id="32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262626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057400" marR="0" indent="-2286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Tx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14600" marR="0" indent="-2286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71800" marR="0" indent="-2286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29000" marR="0" indent="-2286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86200" marR="0" indent="-2286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Dissoziation als Überlebensstrategie"/>
          <p:cNvSpPr txBox="1">
            <a:spLocks noGrp="1"/>
          </p:cNvSpPr>
          <p:nvPr>
            <p:ph type="title" idx="4294967295"/>
          </p:nvPr>
        </p:nvSpPr>
        <p:spPr>
          <a:xfrm>
            <a:off x="2589212" y="1095375"/>
            <a:ext cx="8915401" cy="27828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 sz="4400"/>
            </a:pPr>
            <a:r>
              <a:t>Dissoziation als Überlebensstrategie</a:t>
            </a:r>
            <a:br/>
            <a:endParaRPr/>
          </a:p>
        </p:txBody>
      </p:sp>
      <p:sp>
        <p:nvSpPr>
          <p:cNvPr id="643" name="Referentin: Dr. med. Brigitte Bosse…"/>
          <p:cNvSpPr txBox="1">
            <a:spLocks noGrp="1"/>
          </p:cNvSpPr>
          <p:nvPr>
            <p:ph type="body" sz="quarter" idx="4294967295"/>
          </p:nvPr>
        </p:nvSpPr>
        <p:spPr>
          <a:xfrm>
            <a:off x="6219825" y="4776787"/>
            <a:ext cx="5284788" cy="11271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65175">
              <a:lnSpc>
                <a:spcPct val="80000"/>
              </a:lnSpc>
              <a:spcBef>
                <a:spcPts val="500"/>
              </a:spcBef>
              <a:buSzTx/>
              <a:buFont typeface="Wingdings 3"/>
              <a:buNone/>
              <a:defRPr sz="1275">
                <a:solidFill>
                  <a:srgbClr val="000000"/>
                </a:solidFill>
              </a:defRPr>
            </a:pPr>
            <a:r>
              <a:rPr dirty="0" err="1"/>
              <a:t>Referentin</a:t>
            </a:r>
            <a:r>
              <a:rPr dirty="0"/>
              <a:t>: Dr. med. Brigitte Bosse</a:t>
            </a:r>
          </a:p>
          <a:p>
            <a:pPr marL="0" indent="0" defTabSz="265175">
              <a:lnSpc>
                <a:spcPct val="80000"/>
              </a:lnSpc>
              <a:spcBef>
                <a:spcPts val="500"/>
              </a:spcBef>
              <a:buSzTx/>
              <a:buFont typeface="Wingdings 3"/>
              <a:buNone/>
              <a:defRPr sz="1275">
                <a:solidFill>
                  <a:srgbClr val="000000"/>
                </a:solidFill>
              </a:defRPr>
            </a:pPr>
            <a:r>
              <a:rPr dirty="0"/>
              <a:t>Freiburg </a:t>
            </a:r>
            <a:r>
              <a:rPr lang="de-DE" dirty="0"/>
              <a:t>8.Dez.2020</a:t>
            </a:r>
            <a:endParaRPr dirty="0"/>
          </a:p>
          <a:p>
            <a:pPr marL="0" indent="0" defTabSz="265175">
              <a:lnSpc>
                <a:spcPct val="80000"/>
              </a:lnSpc>
              <a:spcBef>
                <a:spcPts val="500"/>
              </a:spcBef>
              <a:buSzTx/>
              <a:buFont typeface="Wingdings 3"/>
              <a:buNone/>
              <a:defRPr sz="1275">
                <a:solidFill>
                  <a:srgbClr val="000000"/>
                </a:solidFill>
              </a:defRPr>
            </a:pPr>
            <a:endParaRPr dirty="0"/>
          </a:p>
          <a:p>
            <a:pPr marL="0" indent="0" defTabSz="265175">
              <a:lnSpc>
                <a:spcPct val="80000"/>
              </a:lnSpc>
              <a:spcBef>
                <a:spcPts val="500"/>
              </a:spcBef>
              <a:buSzTx/>
              <a:buFont typeface="Wingdings 3"/>
              <a:buNone/>
              <a:defRPr sz="1275">
                <a:solidFill>
                  <a:srgbClr val="000000"/>
                </a:solidFill>
              </a:defRPr>
            </a:pPr>
            <a:endParaRPr dirty="0"/>
          </a:p>
          <a:p>
            <a:pPr marL="0" indent="0" defTabSz="265175">
              <a:lnSpc>
                <a:spcPct val="80000"/>
              </a:lnSpc>
              <a:spcBef>
                <a:spcPts val="500"/>
              </a:spcBef>
              <a:buSzTx/>
              <a:buFont typeface="Wingdings 3"/>
              <a:buNone/>
              <a:defRPr sz="637">
                <a:solidFill>
                  <a:srgbClr val="000000"/>
                </a:solidFill>
              </a:defRPr>
            </a:pPr>
            <a:r>
              <a:rPr dirty="0"/>
              <a:t>Dr.bosse@traumainstitutmainz.de</a:t>
            </a:r>
          </a:p>
        </p:txBody>
      </p:sp>
      <p:pic>
        <p:nvPicPr>
          <p:cNvPr id="644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4070350"/>
            <a:ext cx="2527301" cy="254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III. Trauma und Dissoz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III. Trauma und Dissoziation</a:t>
            </a:r>
          </a:p>
        </p:txBody>
      </p:sp>
      <p:sp>
        <p:nvSpPr>
          <p:cNvPr id="69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687" name="Das Trauma erschüttert die grundlegenden Konzepte der eigenen Sicherheit, der Weltsicht und des Selbsterlebe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Das Trauma erschüttert die grundlegenden Konzepte der eigenen Sicherheit, der Weltsicht und des Selbsterlebens</a:t>
            </a:r>
          </a:p>
          <a:p>
            <a:r>
              <a:t>„Widerfahrnisse“ (Philipp Reemtsma)</a:t>
            </a:r>
          </a:p>
          <a:p>
            <a:r>
              <a:t>Das Überleben wird gesichert durch die Desintegration des Geschehens</a:t>
            </a:r>
          </a:p>
          <a:p>
            <a:r>
              <a:t>Dissoziation als Schutz vor überwältigenden Ereignissen</a:t>
            </a:r>
          </a:p>
          <a:p>
            <a:r>
              <a:t>Durch das Trauma werden Encodierungsprozesse gestört</a:t>
            </a:r>
          </a:p>
        </p:txBody>
      </p:sp>
      <p:sp>
        <p:nvSpPr>
          <p:cNvPr id="688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8.12.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89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3F749-98A1-4300-9F8D-7486FC4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9F7F21-0B52-4779-A600-03453FBBF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38" name="Ein Bild, das Text enthält.&#10;&#10;Automatisch generierte Beschreibung" descr="Ein Bild, das Text enthält.Automatisch generierte Beschreib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083" y="0"/>
            <a:ext cx="1307424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IV. Wahrnehmung und Gedächtn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IV. Wahrnehmung und Gedächtnis</a:t>
            </a:r>
          </a:p>
        </p:txBody>
      </p:sp>
      <p:sp>
        <p:nvSpPr>
          <p:cNvPr id="69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693" name="Man sieht nur, was man weiß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Man </a:t>
            </a:r>
            <a:r>
              <a:rPr dirty="0" err="1"/>
              <a:t>sieht</a:t>
            </a:r>
            <a:r>
              <a:rPr dirty="0"/>
              <a:t> </a:t>
            </a:r>
            <a:r>
              <a:rPr dirty="0" err="1"/>
              <a:t>nur</a:t>
            </a:r>
            <a:r>
              <a:rPr dirty="0"/>
              <a:t>, was man </a:t>
            </a:r>
            <a:r>
              <a:rPr dirty="0" err="1"/>
              <a:t>weiß</a:t>
            </a:r>
            <a:r>
              <a:rPr dirty="0"/>
              <a:t>!</a:t>
            </a:r>
          </a:p>
          <a:p>
            <a:r>
              <a:rPr dirty="0" err="1"/>
              <a:t>Undenkbares</a:t>
            </a:r>
            <a:r>
              <a:rPr dirty="0"/>
              <a:t> </a:t>
            </a:r>
            <a:r>
              <a:rPr dirty="0" err="1"/>
              <a:t>kann</a:t>
            </a:r>
            <a:r>
              <a:rPr dirty="0"/>
              <a:t> ich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denken</a:t>
            </a:r>
            <a:endParaRPr dirty="0"/>
          </a:p>
          <a:p>
            <a:r>
              <a:rPr dirty="0"/>
              <a:t>Man </a:t>
            </a:r>
            <a:r>
              <a:rPr dirty="0" err="1"/>
              <a:t>darf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alles</a:t>
            </a:r>
            <a:r>
              <a:rPr dirty="0"/>
              <a:t> </a:t>
            </a:r>
            <a:r>
              <a:rPr dirty="0" err="1"/>
              <a:t>glauben</a:t>
            </a:r>
            <a:r>
              <a:rPr dirty="0"/>
              <a:t>, was man </a:t>
            </a:r>
            <a:r>
              <a:rPr dirty="0" err="1"/>
              <a:t>denkt</a:t>
            </a:r>
            <a:endParaRPr dirty="0"/>
          </a:p>
        </p:txBody>
      </p:sp>
      <p:sp>
        <p:nvSpPr>
          <p:cNvPr id="694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95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Man sieht nur, was man weiß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Man sieht nur, was man weiß!</a:t>
            </a:r>
          </a:p>
        </p:txBody>
      </p:sp>
      <p:sp>
        <p:nvSpPr>
          <p:cNvPr id="70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C5DBCC-C066-4D41-9DEF-9E7946BD8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99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00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pic>
        <p:nvPicPr>
          <p:cNvPr id="702" name="Die_Bauernhochzeit.jpg" descr="Die_Bauernhochze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70" y="1389285"/>
            <a:ext cx="7331660" cy="5122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IV. Gedächtn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IV. Gedächtnis </a:t>
            </a:r>
          </a:p>
        </p:txBody>
      </p:sp>
      <p:sp>
        <p:nvSpPr>
          <p:cNvPr id="7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705" name="Sinneseindrück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Sinneseindrücke</a:t>
            </a:r>
            <a:endParaRPr dirty="0"/>
          </a:p>
          <a:p>
            <a:pPr lvl="1"/>
            <a:r>
              <a:rPr dirty="0" err="1"/>
              <a:t>Sehen</a:t>
            </a:r>
            <a:r>
              <a:rPr dirty="0"/>
              <a:t> (</a:t>
            </a:r>
            <a:r>
              <a:rPr dirty="0" err="1"/>
              <a:t>visuell</a:t>
            </a:r>
            <a:r>
              <a:rPr dirty="0"/>
              <a:t>)</a:t>
            </a:r>
            <a:r>
              <a:rPr lang="de-DE" dirty="0"/>
              <a:t>	</a:t>
            </a:r>
            <a:endParaRPr dirty="0"/>
          </a:p>
          <a:p>
            <a:pPr lvl="1"/>
            <a:r>
              <a:rPr dirty="0" err="1"/>
              <a:t>Hören</a:t>
            </a:r>
            <a:r>
              <a:rPr dirty="0"/>
              <a:t> (</a:t>
            </a:r>
            <a:r>
              <a:rPr dirty="0" err="1"/>
              <a:t>akustisch</a:t>
            </a:r>
            <a:r>
              <a:rPr dirty="0"/>
              <a:t>)</a:t>
            </a:r>
          </a:p>
          <a:p>
            <a:pPr lvl="1"/>
            <a:r>
              <a:rPr dirty="0" err="1"/>
              <a:t>Riechen</a:t>
            </a:r>
            <a:r>
              <a:rPr dirty="0"/>
              <a:t> (</a:t>
            </a:r>
            <a:r>
              <a:rPr dirty="0" err="1"/>
              <a:t>olfaktorisch</a:t>
            </a:r>
            <a:r>
              <a:rPr dirty="0"/>
              <a:t>)</a:t>
            </a:r>
          </a:p>
          <a:p>
            <a:pPr lvl="1"/>
            <a:r>
              <a:rPr dirty="0" err="1"/>
              <a:t>Schmecken</a:t>
            </a:r>
            <a:r>
              <a:rPr dirty="0"/>
              <a:t> (</a:t>
            </a:r>
            <a:r>
              <a:rPr dirty="0" err="1"/>
              <a:t>gustatorisch</a:t>
            </a:r>
            <a:r>
              <a:rPr dirty="0"/>
              <a:t>)</a:t>
            </a:r>
          </a:p>
          <a:p>
            <a:pPr lvl="1"/>
            <a:r>
              <a:rPr dirty="0" err="1"/>
              <a:t>Tasten</a:t>
            </a:r>
            <a:r>
              <a:rPr dirty="0"/>
              <a:t> (</a:t>
            </a:r>
            <a:r>
              <a:rPr dirty="0" err="1"/>
              <a:t>haptisch</a:t>
            </a:r>
            <a:r>
              <a:rPr dirty="0"/>
              <a:t>/</a:t>
            </a:r>
            <a:r>
              <a:rPr dirty="0" err="1"/>
              <a:t>kinästhetisch</a:t>
            </a:r>
            <a:r>
              <a:rPr dirty="0"/>
              <a:t>)</a:t>
            </a:r>
          </a:p>
          <a:p>
            <a:endParaRPr dirty="0"/>
          </a:p>
          <a:p>
            <a:r>
              <a:rPr dirty="0"/>
              <a:t>Das </a:t>
            </a:r>
            <a:r>
              <a:rPr dirty="0" err="1"/>
              <a:t>Gehirn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selbstreferentielles</a:t>
            </a:r>
            <a:r>
              <a:rPr dirty="0"/>
              <a:t> Organ, das </a:t>
            </a:r>
            <a:r>
              <a:rPr dirty="0" err="1"/>
              <a:t>Bedeutung</a:t>
            </a:r>
            <a:r>
              <a:rPr dirty="0"/>
              <a:t> </a:t>
            </a:r>
            <a:r>
              <a:rPr dirty="0" err="1"/>
              <a:t>erzeugt</a:t>
            </a:r>
            <a:endParaRPr dirty="0"/>
          </a:p>
          <a:p>
            <a:r>
              <a:rPr dirty="0"/>
              <a:t>„Die </a:t>
            </a:r>
            <a:r>
              <a:rPr dirty="0" err="1"/>
              <a:t>Wirklichkeit</a:t>
            </a:r>
            <a:r>
              <a:rPr dirty="0"/>
              <a:t> in der ich </a:t>
            </a:r>
            <a:r>
              <a:rPr dirty="0" err="1"/>
              <a:t>lebe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Konstrukt</a:t>
            </a:r>
            <a:r>
              <a:rPr dirty="0"/>
              <a:t> des </a:t>
            </a:r>
            <a:r>
              <a:rPr dirty="0" err="1"/>
              <a:t>Gehirns</a:t>
            </a:r>
            <a:r>
              <a:rPr dirty="0"/>
              <a:t>“ (</a:t>
            </a:r>
            <a:r>
              <a:rPr dirty="0" err="1"/>
              <a:t>G.Roth</a:t>
            </a:r>
            <a:r>
              <a:rPr dirty="0"/>
              <a:t> 1996)</a:t>
            </a:r>
          </a:p>
        </p:txBody>
      </p:sp>
      <p:sp>
        <p:nvSpPr>
          <p:cNvPr id="706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07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IV. Gedächtnis - Amygdal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IV. Gedächtnis - Amygdala</a:t>
            </a:r>
          </a:p>
        </p:txBody>
      </p:sp>
      <p:sp>
        <p:nvSpPr>
          <p:cNvPr id="7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717" name="Amygdala – implizites Gedächtnis -  „Schaltstelle für das Überleben“…"/>
          <p:cNvSpPr txBox="1">
            <a:spLocks noGrp="1"/>
          </p:cNvSpPr>
          <p:nvPr>
            <p:ph type="body" idx="1"/>
          </p:nvPr>
        </p:nvSpPr>
        <p:spPr>
          <a:xfrm>
            <a:off x="2589212" y="2133599"/>
            <a:ext cx="8915401" cy="41005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Amygdala – </a:t>
            </a:r>
            <a:r>
              <a:rPr dirty="0" err="1"/>
              <a:t>implizites</a:t>
            </a:r>
            <a:r>
              <a:rPr dirty="0"/>
              <a:t> </a:t>
            </a:r>
            <a:r>
              <a:rPr dirty="0" err="1"/>
              <a:t>Gedächtnis</a:t>
            </a:r>
            <a:r>
              <a:rPr dirty="0"/>
              <a:t> -  „</a:t>
            </a:r>
            <a:r>
              <a:rPr dirty="0" err="1"/>
              <a:t>Schaltstelle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das </a:t>
            </a:r>
            <a:r>
              <a:rPr dirty="0" err="1"/>
              <a:t>Überleben</a:t>
            </a:r>
            <a:r>
              <a:rPr dirty="0"/>
              <a:t>“</a:t>
            </a:r>
          </a:p>
          <a:p>
            <a:r>
              <a:rPr dirty="0" err="1"/>
              <a:t>Vergisst</a:t>
            </a:r>
            <a:r>
              <a:rPr dirty="0"/>
              <a:t> </a:t>
            </a:r>
            <a:r>
              <a:rPr dirty="0" err="1"/>
              <a:t>nie</a:t>
            </a:r>
            <a:endParaRPr lang="de-DE" dirty="0"/>
          </a:p>
          <a:p>
            <a:pPr lvl="1"/>
            <a:r>
              <a:rPr dirty="0"/>
              <a:t>wo </a:t>
            </a:r>
            <a:r>
              <a:rPr dirty="0" err="1"/>
              <a:t>Gefahr</a:t>
            </a:r>
            <a:r>
              <a:rPr dirty="0"/>
              <a:t> </a:t>
            </a:r>
            <a:r>
              <a:rPr dirty="0" err="1"/>
              <a:t>ist</a:t>
            </a:r>
            <a:endParaRPr lang="de-DE" dirty="0"/>
          </a:p>
          <a:p>
            <a:pPr lvl="1"/>
            <a:r>
              <a:rPr dirty="0"/>
              <a:t>wo das </a:t>
            </a:r>
            <a:r>
              <a:rPr dirty="0" err="1"/>
              <a:t>gute</a:t>
            </a:r>
            <a:r>
              <a:rPr dirty="0"/>
              <a:t> Futter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finden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endParaRPr lang="de-DE" dirty="0"/>
          </a:p>
          <a:p>
            <a:pPr lvl="1"/>
            <a:r>
              <a:rPr dirty="0"/>
              <a:t>wo der </a:t>
            </a:r>
            <a:r>
              <a:rPr dirty="0" err="1"/>
              <a:t>beste</a:t>
            </a:r>
            <a:r>
              <a:rPr dirty="0"/>
              <a:t> </a:t>
            </a:r>
            <a:r>
              <a:rPr dirty="0" err="1"/>
              <a:t>Sexualpartner</a:t>
            </a:r>
            <a:r>
              <a:rPr dirty="0"/>
              <a:t> </a:t>
            </a:r>
            <a:r>
              <a:rPr dirty="0" err="1"/>
              <a:t>anzutreffen</a:t>
            </a:r>
            <a:r>
              <a:rPr dirty="0"/>
              <a:t> </a:t>
            </a:r>
            <a:r>
              <a:rPr dirty="0" err="1"/>
              <a:t>ist</a:t>
            </a:r>
            <a:endParaRPr dirty="0"/>
          </a:p>
          <a:p>
            <a:r>
              <a:rPr dirty="0" err="1"/>
              <a:t>Misst</a:t>
            </a:r>
            <a:r>
              <a:rPr dirty="0"/>
              <a:t> den </a:t>
            </a:r>
            <a:r>
              <a:rPr dirty="0" err="1"/>
              <a:t>Sinneseindrücken</a:t>
            </a:r>
            <a:r>
              <a:rPr dirty="0"/>
              <a:t> die </a:t>
            </a:r>
            <a:r>
              <a:rPr dirty="0" err="1"/>
              <a:t>emotionale</a:t>
            </a:r>
            <a:r>
              <a:rPr dirty="0"/>
              <a:t> </a:t>
            </a:r>
            <a:r>
              <a:rPr dirty="0" err="1"/>
              <a:t>Bedeutung</a:t>
            </a:r>
            <a:r>
              <a:rPr dirty="0"/>
              <a:t> </a:t>
            </a:r>
            <a:r>
              <a:rPr dirty="0" err="1"/>
              <a:t>bei</a:t>
            </a:r>
            <a:endParaRPr dirty="0"/>
          </a:p>
          <a:p>
            <a:r>
              <a:rPr dirty="0" err="1"/>
              <a:t>Emotionales</a:t>
            </a:r>
            <a:r>
              <a:rPr dirty="0"/>
              <a:t> </a:t>
            </a:r>
            <a:r>
              <a:rPr dirty="0" err="1"/>
              <a:t>Gedächtnis</a:t>
            </a:r>
            <a:r>
              <a:rPr dirty="0"/>
              <a:t> </a:t>
            </a:r>
            <a:r>
              <a:rPr dirty="0" err="1"/>
              <a:t>speichert</a:t>
            </a:r>
            <a:r>
              <a:rPr dirty="0"/>
              <a:t> in </a:t>
            </a:r>
            <a:r>
              <a:rPr dirty="0" err="1"/>
              <a:t>extremen</a:t>
            </a:r>
            <a:r>
              <a:rPr dirty="0"/>
              <a:t> </a:t>
            </a:r>
            <a:r>
              <a:rPr dirty="0" err="1"/>
              <a:t>Situationen</a:t>
            </a:r>
            <a:r>
              <a:rPr dirty="0"/>
              <a:t> </a:t>
            </a:r>
            <a:r>
              <a:rPr dirty="0" err="1"/>
              <a:t>affektive</a:t>
            </a:r>
            <a:r>
              <a:rPr lang="de-DE" dirty="0"/>
              <a:t> </a:t>
            </a:r>
            <a:r>
              <a:rPr dirty="0" err="1"/>
              <a:t>Zustände</a:t>
            </a:r>
            <a:r>
              <a:rPr dirty="0"/>
              <a:t> </a:t>
            </a:r>
            <a:r>
              <a:rPr dirty="0" err="1"/>
              <a:t>nur</a:t>
            </a:r>
            <a:r>
              <a:rPr dirty="0"/>
              <a:t> in </a:t>
            </a:r>
            <a:r>
              <a:rPr dirty="0" err="1"/>
              <a:t>Bildern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somatischen</a:t>
            </a:r>
            <a:r>
              <a:rPr dirty="0"/>
              <a:t> </a:t>
            </a:r>
            <a:r>
              <a:rPr dirty="0" err="1"/>
              <a:t>Sensationen</a:t>
            </a:r>
            <a:endParaRPr lang="de-DE" dirty="0"/>
          </a:p>
          <a:p>
            <a:pPr lvl="1"/>
            <a:r>
              <a:rPr dirty="0" err="1"/>
              <a:t>zeitlos</a:t>
            </a:r>
            <a:r>
              <a:rPr dirty="0"/>
              <a:t> – </a:t>
            </a:r>
            <a:r>
              <a:rPr dirty="0" err="1"/>
              <a:t>nur</a:t>
            </a:r>
            <a:r>
              <a:rPr dirty="0"/>
              <a:t> </a:t>
            </a:r>
            <a:r>
              <a:rPr dirty="0" err="1"/>
              <a:t>gegenwärtig</a:t>
            </a:r>
            <a:r>
              <a:rPr dirty="0"/>
              <a:t> </a:t>
            </a:r>
            <a:endParaRPr lang="de-DE" dirty="0"/>
          </a:p>
          <a:p>
            <a:pPr lvl="1"/>
            <a:r>
              <a:rPr dirty="0" err="1"/>
              <a:t>ohne</a:t>
            </a:r>
            <a:r>
              <a:rPr dirty="0"/>
              <a:t> </a:t>
            </a:r>
            <a:r>
              <a:rPr dirty="0" err="1"/>
              <a:t>Kontext</a:t>
            </a:r>
            <a:r>
              <a:rPr dirty="0"/>
              <a:t> – </a:t>
            </a:r>
            <a:r>
              <a:rPr dirty="0" err="1"/>
              <a:t>fragmentiert</a:t>
            </a:r>
            <a:r>
              <a:rPr dirty="0"/>
              <a:t>                                                                                           </a:t>
            </a:r>
            <a:endParaRPr lang="de-DE" dirty="0"/>
          </a:p>
          <a:p>
            <a:pPr lvl="1"/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versprachlicht</a:t>
            </a:r>
            <a:r>
              <a:rPr dirty="0"/>
              <a:t>  </a:t>
            </a:r>
          </a:p>
        </p:txBody>
      </p:sp>
      <p:sp>
        <p:nvSpPr>
          <p:cNvPr id="718" name="31.08.2016"/>
          <p:cNvSpPr txBox="1"/>
          <p:nvPr/>
        </p:nvSpPr>
        <p:spPr>
          <a:xfrm>
            <a:off x="10312844" y="6550309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19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IV. Gedächtnis - Hippocamp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IV. Gedächtnis - Hippocampus</a:t>
            </a:r>
          </a:p>
        </p:txBody>
      </p:sp>
      <p:sp>
        <p:nvSpPr>
          <p:cNvPr id="72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723" name="Hippocampus – der „Archivar“ des Gedächtniss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Hippocampus – der „</a:t>
            </a:r>
            <a:r>
              <a:rPr dirty="0" err="1"/>
              <a:t>Archivar</a:t>
            </a:r>
            <a:r>
              <a:rPr dirty="0"/>
              <a:t>“ des </a:t>
            </a:r>
            <a:r>
              <a:rPr dirty="0" err="1"/>
              <a:t>Gedächtnisses</a:t>
            </a:r>
            <a:endParaRPr dirty="0"/>
          </a:p>
          <a:p>
            <a:r>
              <a:rPr dirty="0" err="1"/>
              <a:t>Explizites</a:t>
            </a:r>
            <a:r>
              <a:rPr dirty="0"/>
              <a:t> </a:t>
            </a:r>
            <a:r>
              <a:rPr dirty="0" err="1"/>
              <a:t>Gedächtnis</a:t>
            </a:r>
            <a:endParaRPr dirty="0"/>
          </a:p>
          <a:p>
            <a:pPr lvl="1"/>
            <a:r>
              <a:rPr dirty="0" err="1"/>
              <a:t>Deklarativ</a:t>
            </a:r>
            <a:endParaRPr dirty="0"/>
          </a:p>
          <a:p>
            <a:pPr lvl="1"/>
            <a:r>
              <a:rPr dirty="0" err="1"/>
              <a:t>Biographisch</a:t>
            </a:r>
            <a:r>
              <a:rPr dirty="0"/>
              <a:t> , </a:t>
            </a:r>
            <a:r>
              <a:rPr dirty="0" err="1"/>
              <a:t>episodisch</a:t>
            </a:r>
            <a:endParaRPr dirty="0"/>
          </a:p>
          <a:p>
            <a:pPr lvl="1"/>
            <a:r>
              <a:rPr dirty="0" err="1"/>
              <a:t>Faktisch</a:t>
            </a:r>
            <a:endParaRPr lang="de-DE" dirty="0"/>
          </a:p>
          <a:p>
            <a:pPr lvl="1"/>
            <a:endParaRPr dirty="0"/>
          </a:p>
          <a:p>
            <a:r>
              <a:rPr dirty="0" err="1"/>
              <a:t>Zuordnung</a:t>
            </a:r>
            <a:r>
              <a:rPr dirty="0"/>
              <a:t> von</a:t>
            </a:r>
            <a:endParaRPr lang="de-DE" dirty="0"/>
          </a:p>
          <a:p>
            <a:pPr lvl="1"/>
            <a:r>
              <a:rPr dirty="0" err="1"/>
              <a:t>Raum</a:t>
            </a:r>
            <a:r>
              <a:rPr dirty="0"/>
              <a:t>   </a:t>
            </a:r>
            <a:endParaRPr lang="de-DE" dirty="0"/>
          </a:p>
          <a:p>
            <a:pPr lvl="1"/>
            <a:r>
              <a:rPr dirty="0"/>
              <a:t>Zeit         </a:t>
            </a:r>
            <a:endParaRPr lang="de-DE" dirty="0"/>
          </a:p>
          <a:p>
            <a:pPr lvl="1"/>
            <a:r>
              <a:rPr dirty="0" err="1"/>
              <a:t>Kontext</a:t>
            </a:r>
            <a:r>
              <a:rPr dirty="0"/>
              <a:t>  </a:t>
            </a:r>
          </a:p>
        </p:txBody>
      </p:sp>
      <p:sp>
        <p:nvSpPr>
          <p:cNvPr id="724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12.8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25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V. Strukturelle Dissoz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V. Strukturelle Dissoziation</a:t>
            </a:r>
          </a:p>
        </p:txBody>
      </p:sp>
      <p:sp>
        <p:nvSpPr>
          <p:cNvPr id="74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743" name="1. Primäre strukturelle Dissoziation: PTSD ( Posttraumatische Stress-Störung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1. </a:t>
            </a:r>
            <a:r>
              <a:rPr dirty="0" err="1"/>
              <a:t>Primäre</a:t>
            </a:r>
            <a:r>
              <a:rPr dirty="0"/>
              <a:t> </a:t>
            </a:r>
            <a:r>
              <a:rPr dirty="0" err="1"/>
              <a:t>strukturelle</a:t>
            </a:r>
            <a:r>
              <a:rPr dirty="0"/>
              <a:t> </a:t>
            </a:r>
            <a:r>
              <a:rPr dirty="0" err="1"/>
              <a:t>Dissoziation</a:t>
            </a:r>
            <a:r>
              <a:rPr dirty="0"/>
              <a:t>: </a:t>
            </a:r>
            <a:endParaRPr lang="de-DE" dirty="0"/>
          </a:p>
          <a:p>
            <a:pPr lvl="1"/>
            <a:r>
              <a:rPr dirty="0"/>
              <a:t>PTSD ( </a:t>
            </a:r>
            <a:r>
              <a:rPr dirty="0" err="1"/>
              <a:t>Posttraumatische</a:t>
            </a:r>
            <a:r>
              <a:rPr dirty="0"/>
              <a:t> Stress-</a:t>
            </a:r>
            <a:r>
              <a:rPr dirty="0" err="1"/>
              <a:t>Störung</a:t>
            </a:r>
            <a:r>
              <a:rPr dirty="0"/>
              <a:t>)</a:t>
            </a:r>
          </a:p>
          <a:p>
            <a:endParaRPr dirty="0"/>
          </a:p>
          <a:p>
            <a:r>
              <a:rPr dirty="0"/>
              <a:t>2.  </a:t>
            </a:r>
            <a:r>
              <a:rPr dirty="0" err="1"/>
              <a:t>Sekundäre</a:t>
            </a:r>
            <a:r>
              <a:rPr dirty="0"/>
              <a:t> </a:t>
            </a:r>
            <a:r>
              <a:rPr dirty="0" err="1"/>
              <a:t>strukturelle</a:t>
            </a:r>
            <a:r>
              <a:rPr dirty="0"/>
              <a:t> </a:t>
            </a:r>
            <a:r>
              <a:rPr dirty="0" err="1"/>
              <a:t>Dissoziation</a:t>
            </a:r>
            <a:r>
              <a:rPr dirty="0"/>
              <a:t>:  </a:t>
            </a:r>
            <a:endParaRPr lang="de-DE" dirty="0"/>
          </a:p>
          <a:p>
            <a:pPr lvl="1"/>
            <a:r>
              <a:rPr dirty="0"/>
              <a:t>k-PTSD (</a:t>
            </a:r>
            <a:r>
              <a:rPr dirty="0" err="1"/>
              <a:t>komplexe</a:t>
            </a:r>
            <a:r>
              <a:rPr dirty="0"/>
              <a:t> </a:t>
            </a:r>
            <a:r>
              <a:rPr dirty="0" err="1"/>
              <a:t>Traumafolgestörung</a:t>
            </a:r>
            <a:r>
              <a:rPr dirty="0"/>
              <a:t>)</a:t>
            </a:r>
            <a:endParaRPr lang="de-DE" dirty="0"/>
          </a:p>
          <a:p>
            <a:pPr lvl="1"/>
            <a:r>
              <a:rPr dirty="0"/>
              <a:t>BPS (Emotional </a:t>
            </a:r>
            <a:r>
              <a:rPr dirty="0" err="1"/>
              <a:t>instabile</a:t>
            </a:r>
            <a:r>
              <a:rPr dirty="0"/>
              <a:t> </a:t>
            </a:r>
            <a:r>
              <a:rPr dirty="0" err="1"/>
              <a:t>Persönlichkeitsstörung</a:t>
            </a:r>
            <a:r>
              <a:rPr dirty="0"/>
              <a:t> )                                     </a:t>
            </a:r>
            <a:endParaRPr lang="de-DE" dirty="0"/>
          </a:p>
          <a:p>
            <a:pPr lvl="1"/>
            <a:r>
              <a:rPr dirty="0"/>
              <a:t>DDNOS (Dissociative Disease non otherwise specified)</a:t>
            </a:r>
            <a:br>
              <a:rPr dirty="0"/>
            </a:br>
            <a:endParaRPr dirty="0"/>
          </a:p>
          <a:p>
            <a:r>
              <a:rPr dirty="0"/>
              <a:t>3. DID (</a:t>
            </a:r>
            <a:r>
              <a:rPr dirty="0" err="1"/>
              <a:t>Dissoziative</a:t>
            </a:r>
            <a:r>
              <a:rPr dirty="0"/>
              <a:t> </a:t>
            </a:r>
            <a:r>
              <a:rPr dirty="0" err="1"/>
              <a:t>Identitätsstörung</a:t>
            </a:r>
            <a:endParaRPr dirty="0"/>
          </a:p>
        </p:txBody>
      </p:sp>
      <p:sp>
        <p:nvSpPr>
          <p:cNvPr id="744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45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V. Strukturelle Dissoziation nach Nijenhu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V. Strukturelle Dissoziation nach Nijenhuis</a:t>
            </a:r>
          </a:p>
        </p:txBody>
      </p:sp>
      <p:sp>
        <p:nvSpPr>
          <p:cNvPr id="7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749" name="Primäre Strukturelle Dissoziation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3998159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 b="1">
                <a:solidFill>
                  <a:srgbClr val="000000"/>
                </a:solidFill>
              </a:defRPr>
            </a:pPr>
            <a:r>
              <a:rPr dirty="0" err="1"/>
              <a:t>Primäre</a:t>
            </a:r>
            <a:r>
              <a:rPr b="0" dirty="0"/>
              <a:t> </a:t>
            </a:r>
            <a:r>
              <a:rPr b="0" dirty="0" err="1"/>
              <a:t>Strukturelle</a:t>
            </a:r>
            <a:r>
              <a:rPr b="0" dirty="0"/>
              <a:t> </a:t>
            </a:r>
            <a:r>
              <a:rPr b="0" dirty="0" err="1"/>
              <a:t>Dissoziation</a:t>
            </a:r>
            <a:endParaRPr b="0" dirty="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/>
              <a:t>Eine </a:t>
            </a:r>
            <a:r>
              <a:rPr dirty="0" err="1"/>
              <a:t>Anscheinend</a:t>
            </a:r>
            <a:r>
              <a:rPr dirty="0"/>
              <a:t> </a:t>
            </a:r>
            <a:r>
              <a:rPr dirty="0" err="1"/>
              <a:t>normale</a:t>
            </a:r>
            <a:r>
              <a:rPr dirty="0"/>
              <a:t> </a:t>
            </a:r>
            <a:r>
              <a:rPr dirty="0" err="1"/>
              <a:t>Außenperson</a:t>
            </a:r>
            <a:r>
              <a:rPr dirty="0"/>
              <a:t> (ANP)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Emotionaler</a:t>
            </a:r>
            <a:r>
              <a:rPr dirty="0"/>
              <a:t> </a:t>
            </a:r>
            <a:r>
              <a:rPr dirty="0" err="1"/>
              <a:t>Anteil</a:t>
            </a:r>
            <a:r>
              <a:rPr dirty="0"/>
              <a:t> </a:t>
            </a:r>
            <a:r>
              <a:rPr lang="de-DE" dirty="0"/>
              <a:t>      </a:t>
            </a:r>
            <a:r>
              <a:rPr dirty="0"/>
              <a:t>(EP, emotional part)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 err="1"/>
              <a:t>Posttraumatische</a:t>
            </a:r>
            <a:r>
              <a:rPr dirty="0"/>
              <a:t> </a:t>
            </a:r>
            <a:r>
              <a:rPr dirty="0" err="1"/>
              <a:t>Belastungsstörung</a:t>
            </a:r>
            <a:r>
              <a:rPr dirty="0"/>
              <a:t> (PTSD, Posttraumatic Stress Disease)</a:t>
            </a:r>
          </a:p>
        </p:txBody>
      </p:sp>
      <p:sp>
        <p:nvSpPr>
          <p:cNvPr id="750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8.12.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51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pic>
        <p:nvPicPr>
          <p:cNvPr id="753" name="bodyart2.jpg" descr="bodyar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17" y="2346496"/>
            <a:ext cx="5246983" cy="3460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V. Strukturelle Dissoziation nach Nijenhu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V. Strukturelle Dissoziation nach Nijenhuis</a:t>
            </a:r>
          </a:p>
        </p:txBody>
      </p:sp>
      <p:sp>
        <p:nvSpPr>
          <p:cNvPr id="7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82ECD7A-1A27-4703-BDAB-A75CC4D29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3619859" cy="3886200"/>
          </a:xfrm>
        </p:spPr>
        <p:txBody>
          <a:bodyPr/>
          <a:lstStyle/>
          <a:p>
            <a:r>
              <a:rPr lang="de-DE" b="1" dirty="0"/>
              <a:t>Sekundäre</a:t>
            </a:r>
            <a:r>
              <a:rPr lang="de-DE" dirty="0"/>
              <a:t> Strukturelle Dissoziation</a:t>
            </a:r>
          </a:p>
          <a:p>
            <a:pPr lvl="1"/>
            <a:r>
              <a:rPr lang="de-DE" dirty="0"/>
              <a:t>Eine Anscheinend normale Außenperson (ANP)</a:t>
            </a:r>
          </a:p>
          <a:p>
            <a:pPr lvl="1"/>
            <a:r>
              <a:rPr lang="de-DE" dirty="0"/>
              <a:t>Mehrere Emotionale Anteile (EP)</a:t>
            </a:r>
          </a:p>
          <a:p>
            <a:pPr lvl="1"/>
            <a:r>
              <a:rPr lang="de-DE" dirty="0"/>
              <a:t>Komplexe Posttraumatische Belastungsstörung</a:t>
            </a:r>
          </a:p>
          <a:p>
            <a:endParaRPr lang="de-DE" dirty="0"/>
          </a:p>
        </p:txBody>
      </p:sp>
      <p:sp>
        <p:nvSpPr>
          <p:cNvPr id="756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57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sp>
        <p:nvSpPr>
          <p:cNvPr id="759" name="Sekundäre Strukturelle Dissoziation…"/>
          <p:cNvSpPr txBox="1"/>
          <p:nvPr/>
        </p:nvSpPr>
        <p:spPr>
          <a:xfrm>
            <a:off x="1372279" y="2245042"/>
            <a:ext cx="409416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00000"/>
              <a:buChar char=""/>
              <a:defRPr b="1"/>
            </a:pPr>
            <a:endParaRPr dirty="0"/>
          </a:p>
        </p:txBody>
      </p:sp>
      <p:pic>
        <p:nvPicPr>
          <p:cNvPr id="760" name="bodyart3.jpg" descr="bodyar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43" y="2133600"/>
            <a:ext cx="5717458" cy="2984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liederung"/>
          <p:cNvSpPr txBox="1">
            <a:spLocks noGrp="1"/>
          </p:cNvSpPr>
          <p:nvPr>
            <p:ph type="title" idx="4294967295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Gliederung</a:t>
            </a:r>
          </a:p>
        </p:txBody>
      </p:sp>
      <p:sp>
        <p:nvSpPr>
          <p:cNvPr id="647" name="I.  Von der Autobahntrance zur pathologischen Dissoziation…"/>
          <p:cNvSpPr txBox="1">
            <a:spLocks noGrp="1"/>
          </p:cNvSpPr>
          <p:nvPr>
            <p:ph type="body" idx="4294967295"/>
          </p:nvPr>
        </p:nvSpPr>
        <p:spPr>
          <a:xfrm>
            <a:off x="2589212" y="2133600"/>
            <a:ext cx="8915401" cy="3778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dirty="0"/>
              <a:t>I.  Von der </a:t>
            </a:r>
            <a:r>
              <a:rPr dirty="0" err="1"/>
              <a:t>Autobahntrance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 </a:t>
            </a:r>
            <a:r>
              <a:rPr dirty="0" err="1"/>
              <a:t>Dissoziation</a:t>
            </a:r>
            <a:endParaRPr dirty="0"/>
          </a:p>
          <a:p>
            <a:pPr>
              <a:buFont typeface="Wingdings" panose="05000000000000000000" pitchFamily="2" charset="2"/>
              <a:buChar char="§"/>
            </a:pPr>
            <a:r>
              <a:rPr dirty="0"/>
              <a:t>II. Janet und Freud – </a:t>
            </a:r>
            <a:r>
              <a:rPr dirty="0" err="1"/>
              <a:t>Dissoziation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Verdrängung</a:t>
            </a:r>
            <a:endParaRPr dirty="0"/>
          </a:p>
          <a:p>
            <a:pPr>
              <a:buFont typeface="Wingdings" panose="05000000000000000000" pitchFamily="2" charset="2"/>
              <a:buChar char="§"/>
            </a:pPr>
            <a:r>
              <a:rPr dirty="0"/>
              <a:t>III. Was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Trauma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dirty="0"/>
              <a:t> IV. </a:t>
            </a:r>
            <a:r>
              <a:rPr dirty="0" err="1"/>
              <a:t>Wahrnehmung</a:t>
            </a:r>
            <a:r>
              <a:rPr dirty="0"/>
              <a:t> und </a:t>
            </a:r>
            <a:r>
              <a:rPr dirty="0" err="1"/>
              <a:t>Gedächtnis</a:t>
            </a:r>
            <a:r>
              <a:rPr dirty="0"/>
              <a:t>                                                                            - </a:t>
            </a:r>
            <a:r>
              <a:rPr dirty="0" err="1"/>
              <a:t>traumatisch</a:t>
            </a:r>
            <a:r>
              <a:rPr dirty="0"/>
              <a:t> </a:t>
            </a:r>
            <a:r>
              <a:rPr dirty="0" err="1"/>
              <a:t>bedingte</a:t>
            </a:r>
            <a:r>
              <a:rPr dirty="0"/>
              <a:t> </a:t>
            </a:r>
            <a:r>
              <a:rPr dirty="0" err="1"/>
              <a:t>Gedächtnisveränderung</a:t>
            </a:r>
            <a:endParaRPr dirty="0"/>
          </a:p>
          <a:p>
            <a:pPr>
              <a:buFont typeface="Wingdings" panose="05000000000000000000" pitchFamily="2" charset="2"/>
              <a:buChar char="§"/>
            </a:pPr>
            <a:r>
              <a:rPr dirty="0"/>
              <a:t>V. </a:t>
            </a:r>
            <a:r>
              <a:rPr dirty="0" err="1"/>
              <a:t>Strukturelle</a:t>
            </a:r>
            <a:r>
              <a:rPr dirty="0"/>
              <a:t> </a:t>
            </a:r>
            <a:r>
              <a:rPr dirty="0" err="1"/>
              <a:t>Dissoziation</a:t>
            </a:r>
            <a:endParaRPr dirty="0"/>
          </a:p>
          <a:p>
            <a:pPr>
              <a:buFont typeface="Wingdings" panose="05000000000000000000" pitchFamily="2" charset="2"/>
              <a:buChar char="§"/>
            </a:pPr>
            <a:r>
              <a:rPr dirty="0"/>
              <a:t>VI. </a:t>
            </a:r>
            <a:r>
              <a:rPr dirty="0" err="1"/>
              <a:t>Dissoziative</a:t>
            </a:r>
            <a:r>
              <a:rPr dirty="0"/>
              <a:t> </a:t>
            </a:r>
            <a:r>
              <a:rPr dirty="0" err="1"/>
              <a:t>Identitätsstörung</a:t>
            </a:r>
            <a:endParaRPr dirty="0"/>
          </a:p>
          <a:p>
            <a:pPr>
              <a:buFont typeface="Wingdings" panose="05000000000000000000" pitchFamily="2" charset="2"/>
              <a:buChar char="§"/>
            </a:pPr>
            <a:r>
              <a:rPr dirty="0"/>
              <a:t>VII. </a:t>
            </a:r>
            <a:r>
              <a:rPr dirty="0" err="1"/>
              <a:t>Dissoziative</a:t>
            </a:r>
            <a:r>
              <a:rPr dirty="0"/>
              <a:t> </a:t>
            </a:r>
            <a:r>
              <a:rPr dirty="0" err="1"/>
              <a:t>Identitätsstörung</a:t>
            </a:r>
            <a:r>
              <a:rPr dirty="0"/>
              <a:t> </a:t>
            </a:r>
            <a:r>
              <a:rPr dirty="0" err="1"/>
              <a:t>infolge</a:t>
            </a:r>
            <a:r>
              <a:rPr dirty="0"/>
              <a:t> </a:t>
            </a:r>
            <a:r>
              <a:rPr dirty="0" err="1"/>
              <a:t>ritualisierter</a:t>
            </a:r>
            <a:r>
              <a:rPr dirty="0"/>
              <a:t> </a:t>
            </a:r>
            <a:r>
              <a:rPr dirty="0" err="1"/>
              <a:t>Gewalt</a:t>
            </a:r>
            <a:endParaRPr dirty="0"/>
          </a:p>
        </p:txBody>
      </p:sp>
      <p:sp>
        <p:nvSpPr>
          <p:cNvPr id="648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49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sp>
        <p:nvSpPr>
          <p:cNvPr id="65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66368" y="771842"/>
            <a:ext cx="244908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V. Strukturelle Dissoziation nach Nijenhu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V. Strukturelle Dissoziation nach Nijenhuis</a:t>
            </a:r>
          </a:p>
        </p:txBody>
      </p:sp>
      <p:sp>
        <p:nvSpPr>
          <p:cNvPr id="7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47F5DC0-2815-4943-8859-CD728F67D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4094164" cy="3886200"/>
          </a:xfrm>
        </p:spPr>
        <p:txBody>
          <a:bodyPr/>
          <a:lstStyle/>
          <a:p>
            <a:r>
              <a:rPr lang="de-DE" b="1" dirty="0"/>
              <a:t>Tertiäre</a:t>
            </a:r>
            <a:r>
              <a:rPr lang="de-DE" dirty="0"/>
              <a:t> Strukturelle Dissoziation</a:t>
            </a:r>
          </a:p>
          <a:p>
            <a:pPr lvl="1"/>
            <a:r>
              <a:rPr lang="de-DE" dirty="0"/>
              <a:t>Mehrere Anscheinend normale Außenpersonen (ANP)</a:t>
            </a:r>
          </a:p>
          <a:p>
            <a:pPr lvl="1"/>
            <a:r>
              <a:rPr lang="de-DE" dirty="0"/>
              <a:t>Mehrere Emotionale Anteile (EPP)</a:t>
            </a:r>
          </a:p>
          <a:p>
            <a:pPr lvl="1"/>
            <a:r>
              <a:rPr lang="de-DE" dirty="0"/>
              <a:t>Dissoziative Identitätsstörung</a:t>
            </a:r>
          </a:p>
          <a:p>
            <a:endParaRPr lang="de-DE" dirty="0"/>
          </a:p>
        </p:txBody>
      </p:sp>
      <p:sp>
        <p:nvSpPr>
          <p:cNvPr id="763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64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sp>
        <p:nvSpPr>
          <p:cNvPr id="766" name="Tertiäre Strukturelle Dissoziation…"/>
          <p:cNvSpPr txBox="1"/>
          <p:nvPr/>
        </p:nvSpPr>
        <p:spPr>
          <a:xfrm>
            <a:off x="1494607" y="2376486"/>
            <a:ext cx="40941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100000"/>
              <a:buChar char=""/>
              <a:defRPr b="1"/>
            </a:pPr>
            <a:endParaRPr dirty="0"/>
          </a:p>
        </p:txBody>
      </p:sp>
      <p:pic>
        <p:nvPicPr>
          <p:cNvPr id="767" name="Blume.jpg" descr="Blu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2133600"/>
            <a:ext cx="4857750" cy="388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V. Strukturelle Dissoziation - DI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V. </a:t>
            </a:r>
            <a:r>
              <a:rPr dirty="0" err="1"/>
              <a:t>Strukturelle</a:t>
            </a:r>
            <a:r>
              <a:rPr dirty="0"/>
              <a:t> </a:t>
            </a:r>
            <a:r>
              <a:rPr dirty="0" err="1"/>
              <a:t>Dissoziation</a:t>
            </a:r>
            <a:r>
              <a:rPr dirty="0"/>
              <a:t> - DID</a:t>
            </a:r>
          </a:p>
        </p:txBody>
      </p:sp>
      <p:sp>
        <p:nvSpPr>
          <p:cNvPr id="77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770" name="Entstehu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 3"/>
              <a:buNone/>
              <a:defRPr b="1">
                <a:solidFill>
                  <a:srgbClr val="000000"/>
                </a:solidFill>
              </a:defRPr>
            </a:pPr>
            <a:r>
              <a:rPr dirty="0" err="1"/>
              <a:t>Entstehung</a:t>
            </a:r>
            <a:endParaRPr dirty="0"/>
          </a:p>
          <a:p>
            <a:pPr marL="0" indent="0">
              <a:defRPr>
                <a:solidFill>
                  <a:srgbClr val="000000"/>
                </a:solidFill>
              </a:defRPr>
            </a:pPr>
            <a:r>
              <a:rPr dirty="0"/>
              <a:t> </a:t>
            </a:r>
            <a:r>
              <a:rPr dirty="0" err="1"/>
              <a:t>Schwere</a:t>
            </a:r>
            <a:r>
              <a:rPr dirty="0"/>
              <a:t> </a:t>
            </a:r>
            <a:r>
              <a:rPr dirty="0" err="1"/>
              <a:t>frühkindliche</a:t>
            </a:r>
            <a:r>
              <a:rPr dirty="0"/>
              <a:t> </a:t>
            </a:r>
            <a:r>
              <a:rPr dirty="0" err="1"/>
              <a:t>Gewalterfahrung</a:t>
            </a:r>
            <a:r>
              <a:rPr dirty="0"/>
              <a:t> (</a:t>
            </a:r>
            <a:r>
              <a:rPr dirty="0" err="1"/>
              <a:t>i.d.R.</a:t>
            </a:r>
            <a:r>
              <a:rPr dirty="0"/>
              <a:t> &lt; 5 Jahre)</a:t>
            </a:r>
          </a:p>
          <a:p>
            <a:pPr marL="0" indent="0">
              <a:defRPr>
                <a:solidFill>
                  <a:srgbClr val="000000"/>
                </a:solidFill>
              </a:defRPr>
            </a:pPr>
            <a:r>
              <a:rPr dirty="0"/>
              <a:t> Extreme </a:t>
            </a:r>
            <a:r>
              <a:rPr dirty="0" err="1"/>
              <a:t>sadistische</a:t>
            </a:r>
            <a:r>
              <a:rPr dirty="0"/>
              <a:t>, </a:t>
            </a:r>
            <a:r>
              <a:rPr dirty="0" err="1"/>
              <a:t>rituelle</a:t>
            </a:r>
            <a:r>
              <a:rPr dirty="0"/>
              <a:t> </a:t>
            </a:r>
            <a:r>
              <a:rPr dirty="0" err="1"/>
              <a:t>Gewalt</a:t>
            </a:r>
            <a:r>
              <a:rPr dirty="0"/>
              <a:t>, </a:t>
            </a:r>
            <a:r>
              <a:rPr dirty="0" err="1"/>
              <a:t>Todesnähe</a:t>
            </a:r>
            <a:endParaRPr dirty="0"/>
          </a:p>
          <a:p>
            <a:pPr marL="0" indent="0">
              <a:defRPr>
                <a:solidFill>
                  <a:srgbClr val="000000"/>
                </a:solidFill>
              </a:defRPr>
            </a:pPr>
            <a:r>
              <a:rPr dirty="0"/>
              <a:t> „</a:t>
            </a:r>
            <a:r>
              <a:rPr dirty="0" err="1"/>
              <a:t>verraten</a:t>
            </a:r>
            <a:r>
              <a:rPr dirty="0"/>
              <a:t> und </a:t>
            </a:r>
            <a:r>
              <a:rPr dirty="0" err="1"/>
              <a:t>verkauft</a:t>
            </a:r>
            <a:r>
              <a:rPr dirty="0"/>
              <a:t>“ – Betrayal-Trauma</a:t>
            </a:r>
          </a:p>
          <a:p>
            <a:pPr marL="0" indent="0">
              <a:defRPr>
                <a:solidFill>
                  <a:srgbClr val="000000"/>
                </a:solidFill>
              </a:defRPr>
            </a:pPr>
            <a:r>
              <a:rPr dirty="0"/>
              <a:t> </a:t>
            </a:r>
            <a:r>
              <a:rPr dirty="0" err="1"/>
              <a:t>Fehlen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guten</a:t>
            </a:r>
            <a:r>
              <a:rPr dirty="0"/>
              <a:t> </a:t>
            </a:r>
            <a:r>
              <a:rPr dirty="0" err="1"/>
              <a:t>Bindungsperson</a:t>
            </a:r>
            <a:endParaRPr dirty="0"/>
          </a:p>
          <a:p>
            <a:pPr marL="0" indent="0">
              <a:buSzTx/>
              <a:buFont typeface="Wingdings 3"/>
              <a:buNone/>
              <a:defRPr>
                <a:solidFill>
                  <a:srgbClr val="000000"/>
                </a:solidFill>
              </a:defRPr>
            </a:pPr>
            <a:endParaRPr dirty="0"/>
          </a:p>
          <a:p>
            <a:pPr marL="0" indent="0">
              <a:buSzTx/>
              <a:buFont typeface="Wingdings 3"/>
              <a:buNone/>
              <a:defRPr b="1">
                <a:solidFill>
                  <a:srgbClr val="000000"/>
                </a:solidFill>
              </a:defRPr>
            </a:pPr>
            <a:r>
              <a:rPr dirty="0" err="1"/>
              <a:t>Prävalenz</a:t>
            </a:r>
            <a:endParaRPr dirty="0"/>
          </a:p>
          <a:p>
            <a:pPr marL="0" indent="0">
              <a:defRPr>
                <a:solidFill>
                  <a:srgbClr val="000000"/>
                </a:solidFill>
              </a:defRPr>
            </a:pPr>
            <a:r>
              <a:rPr lang="de-DE" dirty="0"/>
              <a:t> </a:t>
            </a:r>
            <a:r>
              <a:rPr dirty="0"/>
              <a:t>0,5-1,5% der </a:t>
            </a:r>
            <a:r>
              <a:rPr dirty="0" err="1"/>
              <a:t>Bevölkerung</a:t>
            </a:r>
            <a:r>
              <a:rPr dirty="0"/>
              <a:t> (</a:t>
            </a:r>
            <a:r>
              <a:rPr dirty="0" err="1"/>
              <a:t>ebenso</a:t>
            </a:r>
            <a:r>
              <a:rPr dirty="0"/>
              <a:t> </a:t>
            </a:r>
            <a:r>
              <a:rPr dirty="0" err="1"/>
              <a:t>häufig</a:t>
            </a:r>
            <a:r>
              <a:rPr dirty="0"/>
              <a:t> </a:t>
            </a:r>
            <a:r>
              <a:rPr dirty="0" err="1"/>
              <a:t>wie</a:t>
            </a:r>
            <a:r>
              <a:rPr dirty="0"/>
              <a:t> </a:t>
            </a:r>
            <a:r>
              <a:rPr dirty="0" err="1"/>
              <a:t>Schizophrenie</a:t>
            </a:r>
            <a:r>
              <a:rPr dirty="0"/>
              <a:t>)</a:t>
            </a:r>
          </a:p>
        </p:txBody>
      </p:sp>
      <p:sp>
        <p:nvSpPr>
          <p:cNvPr id="771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72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sp>
        <p:nvSpPr>
          <p:cNvPr id="774" name="Dr. Brigitte Bosse - Trauma Institut Mainz"/>
          <p:cNvSpPr txBox="1"/>
          <p:nvPr/>
        </p:nvSpPr>
        <p:spPr>
          <a:xfrm>
            <a:off x="7759700" y="6550342"/>
            <a:ext cx="244951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VII. Leben mit DID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Leben </a:t>
            </a:r>
            <a:r>
              <a:rPr lang="de-DE" dirty="0" err="1"/>
              <a:t>mit</a:t>
            </a:r>
            <a:r>
              <a:rPr lang="de-DE" dirty="0"/>
              <a:t> DID</a:t>
            </a:r>
            <a:br>
              <a:rPr lang="de-DE" dirty="0"/>
            </a:br>
            <a:endParaRPr lang="de-DE" dirty="0"/>
          </a:p>
        </p:txBody>
      </p:sp>
      <p:sp>
        <p:nvSpPr>
          <p:cNvPr id="823" name="Sozial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1" cy="4208206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Sozial</a:t>
            </a:r>
          </a:p>
          <a:p>
            <a:pPr lvl="1"/>
            <a:r>
              <a:rPr lang="de-DE" dirty="0"/>
              <a:t>Leben in zwei Welten</a:t>
            </a:r>
          </a:p>
          <a:p>
            <a:pPr lvl="1"/>
            <a:r>
              <a:rPr lang="de-DE" dirty="0"/>
              <a:t>Sprechen in zwei Sprachen/Sprachlosigkeit</a:t>
            </a:r>
          </a:p>
          <a:p>
            <a:pPr lvl="1"/>
            <a:r>
              <a:rPr lang="de-DE" dirty="0"/>
              <a:t>Brüche in der Schul- und Berufslaufbahn</a:t>
            </a:r>
          </a:p>
          <a:p>
            <a:pPr lvl="1"/>
            <a:r>
              <a:rPr lang="de-DE" dirty="0"/>
              <a:t>Schwierigkeiten, Vertrauen zu fassen</a:t>
            </a:r>
          </a:p>
          <a:p>
            <a:pPr lvl="1"/>
            <a:r>
              <a:rPr lang="de-DE" dirty="0"/>
              <a:t>Einschränkungen in der Lebensperspektive</a:t>
            </a:r>
          </a:p>
          <a:p>
            <a:pPr lvl="1"/>
            <a:r>
              <a:rPr lang="de-DE" dirty="0"/>
              <a:t>Unfähigkeit/Verbot, Hilfe anzunehmen</a:t>
            </a:r>
          </a:p>
          <a:p>
            <a:endParaRPr lang="de-DE" dirty="0"/>
          </a:p>
          <a:p>
            <a:r>
              <a:rPr lang="de-DE" dirty="0" err="1"/>
              <a:t>Somatisch</a:t>
            </a:r>
            <a:endParaRPr lang="de-DE" dirty="0"/>
          </a:p>
          <a:p>
            <a:pPr lvl="1"/>
            <a:r>
              <a:rPr lang="de-DE" dirty="0"/>
              <a:t>Somatische Erkrankungen werden sowohl über als auch unterschätzt</a:t>
            </a:r>
          </a:p>
          <a:p>
            <a:pPr lvl="1"/>
            <a:r>
              <a:rPr lang="de-DE" dirty="0"/>
              <a:t>Unterschiedliche Innenpersonen haben unterschiedliche Krankheiten</a:t>
            </a:r>
          </a:p>
          <a:p>
            <a:pPr lvl="1"/>
            <a:r>
              <a:rPr lang="de-DE" dirty="0"/>
              <a:t>Störungen in der Stressachse führen zu Störungen im Immunsystem</a:t>
            </a:r>
          </a:p>
        </p:txBody>
      </p:sp>
      <p:sp>
        <p:nvSpPr>
          <p:cNvPr id="824" name="30.3.2019"/>
          <p:cNvSpPr txBox="1"/>
          <p:nvPr/>
        </p:nvSpPr>
        <p:spPr>
          <a:xfrm>
            <a:off x="10361612" y="6557486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8.12.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825" name="Dr. Brigitte Bosse - Trauma Institut Mainz"/>
          <p:cNvSpPr txBox="1"/>
          <p:nvPr/>
        </p:nvSpPr>
        <p:spPr>
          <a:xfrm>
            <a:off x="7759700" y="6550342"/>
            <a:ext cx="244951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VI. Diagnose der DI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VI. Diagnose der DID 	</a:t>
            </a:r>
          </a:p>
        </p:txBody>
      </p:sp>
      <p:sp>
        <p:nvSpPr>
          <p:cNvPr id="7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8BB949C-DDCF-499F-A443-F875DFE91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97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8.12.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98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pic>
        <p:nvPicPr>
          <p:cNvPr id="801" name="allee.jpg" descr="all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099329"/>
            <a:ext cx="6363059" cy="4242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VI. Diagnose - DID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VI. Diagnose - DID	</a:t>
            </a:r>
          </a:p>
        </p:txBody>
      </p:sp>
      <p:sp>
        <p:nvSpPr>
          <p:cNvPr id="780" name="Foliennumm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/>
              <a:pPr/>
              <a:t>24</a:t>
            </a:fld>
            <a:endParaRPr lang="de-DE"/>
          </a:p>
        </p:txBody>
      </p:sp>
      <p:sp>
        <p:nvSpPr>
          <p:cNvPr id="777" name="Nach dissoziativen Symptomen muss gefragt werden. Insbesondere nach:…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Nach</a:t>
            </a:r>
            <a:r>
              <a:rPr lang="de-DE" dirty="0"/>
              <a:t> </a:t>
            </a:r>
            <a:r>
              <a:rPr lang="de-DE" dirty="0" err="1"/>
              <a:t>dissoziativen</a:t>
            </a:r>
            <a:r>
              <a:rPr lang="de-DE" dirty="0"/>
              <a:t> </a:t>
            </a:r>
            <a:r>
              <a:rPr lang="de-DE" dirty="0" err="1"/>
              <a:t>Symptomen</a:t>
            </a:r>
            <a:r>
              <a:rPr lang="de-DE" dirty="0"/>
              <a:t> muss </a:t>
            </a:r>
            <a:r>
              <a:rPr lang="de-DE" dirty="0" err="1"/>
              <a:t>gefragt</a:t>
            </a:r>
            <a:r>
              <a:rPr lang="de-DE" dirty="0"/>
              <a:t> </a:t>
            </a:r>
            <a:r>
              <a:rPr lang="de-DE" dirty="0" err="1"/>
              <a:t>werden</a:t>
            </a:r>
            <a:r>
              <a:rPr lang="de-DE" dirty="0"/>
              <a:t>. </a:t>
            </a:r>
            <a:r>
              <a:rPr lang="de-DE" dirty="0" err="1"/>
              <a:t>Insbesondere</a:t>
            </a:r>
            <a:r>
              <a:rPr lang="de-DE" dirty="0"/>
              <a:t> </a:t>
            </a:r>
            <a:r>
              <a:rPr lang="de-DE" dirty="0" err="1"/>
              <a:t>nach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 err="1"/>
              <a:t>Zeitverlusten</a:t>
            </a:r>
            <a:endParaRPr lang="de-DE" dirty="0"/>
          </a:p>
          <a:p>
            <a:r>
              <a:rPr lang="de-DE" dirty="0" err="1"/>
              <a:t>Wechselnden</a:t>
            </a:r>
            <a:r>
              <a:rPr lang="de-DE" dirty="0"/>
              <a:t> </a:t>
            </a:r>
            <a:r>
              <a:rPr lang="de-DE" dirty="0" err="1"/>
              <a:t>Fähigkeiten</a:t>
            </a:r>
            <a:endParaRPr lang="de-DE" dirty="0"/>
          </a:p>
          <a:p>
            <a:r>
              <a:rPr lang="de-DE" dirty="0" err="1"/>
              <a:t>Wechselnden</a:t>
            </a:r>
            <a:r>
              <a:rPr lang="de-DE" dirty="0"/>
              <a:t> </a:t>
            </a:r>
            <a:r>
              <a:rPr lang="de-DE" dirty="0" err="1"/>
              <a:t>Vorlieben</a:t>
            </a:r>
            <a:endParaRPr lang="de-DE" dirty="0"/>
          </a:p>
        </p:txBody>
      </p:sp>
      <p:sp>
        <p:nvSpPr>
          <p:cNvPr id="778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79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pic>
        <p:nvPicPr>
          <p:cNvPr id="781" name="Uhr.jpg" descr="Uh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5" y="2802968"/>
            <a:ext cx="3637935" cy="3637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VI. Diagnose der DID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VI. Diagnose der DID</a:t>
            </a:r>
          </a:p>
        </p:txBody>
      </p:sp>
      <p:sp>
        <p:nvSpPr>
          <p:cNvPr id="787" name="Foliennumm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/>
              <a:pPr/>
              <a:t>25</a:t>
            </a:fld>
            <a:endParaRPr lang="de-DE"/>
          </a:p>
        </p:txBody>
      </p:sp>
      <p:sp>
        <p:nvSpPr>
          <p:cNvPr id="784" name="Negative Symptome („etwas fehlt“)…"/>
          <p:cNvSpPr txBox="1">
            <a:spLocks noGrp="1"/>
          </p:cNvSpPr>
          <p:nvPr>
            <p:ph type="body" idx="1"/>
          </p:nvPr>
        </p:nvSpPr>
        <p:spPr>
          <a:xfrm>
            <a:off x="2589212" y="2133599"/>
            <a:ext cx="8915401" cy="441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Negative Symptome („etwas fehlt“)</a:t>
            </a:r>
          </a:p>
          <a:p>
            <a:r>
              <a:rPr lang="de-DE" dirty="0" err="1"/>
              <a:t>Psychisch</a:t>
            </a:r>
            <a:endParaRPr lang="de-DE" dirty="0"/>
          </a:p>
          <a:p>
            <a:pPr lvl="1"/>
            <a:r>
              <a:rPr lang="de-DE" dirty="0" err="1"/>
              <a:t>Gedächtnislücken</a:t>
            </a:r>
            <a:r>
              <a:rPr lang="de-DE" dirty="0"/>
              <a:t> (</a:t>
            </a:r>
            <a:r>
              <a:rPr lang="de-DE" dirty="0" err="1"/>
              <a:t>Amnesie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Depersonalisation</a:t>
            </a:r>
            <a:r>
              <a:rPr lang="de-DE" dirty="0"/>
              <a:t>/</a:t>
            </a:r>
            <a:r>
              <a:rPr lang="de-DE" dirty="0" err="1"/>
              <a:t>Derealisation</a:t>
            </a:r>
            <a:endParaRPr lang="de-DE" dirty="0"/>
          </a:p>
          <a:p>
            <a:pPr lvl="1"/>
            <a:r>
              <a:rPr lang="de-DE" dirty="0" err="1"/>
              <a:t>Gefühlstaubheit</a:t>
            </a:r>
            <a:r>
              <a:rPr lang="de-DE" dirty="0"/>
              <a:t> (Numbing)</a:t>
            </a:r>
          </a:p>
          <a:p>
            <a:pPr lvl="1"/>
            <a:endParaRPr lang="de-DE" dirty="0"/>
          </a:p>
          <a:p>
            <a:r>
              <a:rPr lang="de-DE" dirty="0" err="1"/>
              <a:t>Körperlich</a:t>
            </a:r>
            <a:r>
              <a:rPr lang="de-DE" dirty="0"/>
              <a:t> (</a:t>
            </a:r>
            <a:r>
              <a:rPr lang="de-DE" dirty="0" err="1"/>
              <a:t>somatisch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Fehlendes</a:t>
            </a:r>
            <a:r>
              <a:rPr lang="de-DE" dirty="0"/>
              <a:t> </a:t>
            </a:r>
            <a:r>
              <a:rPr lang="de-DE" dirty="0" err="1"/>
              <a:t>Schmerzempfinden</a:t>
            </a:r>
            <a:endParaRPr lang="de-DE" dirty="0"/>
          </a:p>
          <a:p>
            <a:pPr lvl="1"/>
            <a:r>
              <a:rPr lang="de-DE" dirty="0" err="1"/>
              <a:t>Zeitweiliger</a:t>
            </a:r>
            <a:r>
              <a:rPr lang="de-DE" dirty="0"/>
              <a:t> </a:t>
            </a:r>
            <a:r>
              <a:rPr lang="de-DE" dirty="0" err="1"/>
              <a:t>Verlust</a:t>
            </a:r>
            <a:r>
              <a:rPr lang="de-DE" dirty="0"/>
              <a:t> der </a:t>
            </a:r>
            <a:r>
              <a:rPr lang="de-DE" dirty="0" err="1"/>
              <a:t>Sinneswahrnehmung</a:t>
            </a:r>
            <a:endParaRPr lang="de-DE" dirty="0"/>
          </a:p>
          <a:p>
            <a:pPr lvl="1"/>
            <a:r>
              <a:rPr lang="de-DE" dirty="0" err="1"/>
              <a:t>Motorischer</a:t>
            </a:r>
            <a:r>
              <a:rPr lang="de-DE" dirty="0"/>
              <a:t> </a:t>
            </a:r>
            <a:r>
              <a:rPr lang="de-DE" dirty="0" err="1"/>
              <a:t>Funktionsausfall</a:t>
            </a:r>
            <a:endParaRPr lang="de-DE" dirty="0"/>
          </a:p>
        </p:txBody>
      </p:sp>
      <p:sp>
        <p:nvSpPr>
          <p:cNvPr id="785" name="30.3.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8.12.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86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VI. Diagnose der DID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VII. Diagnose der DID</a:t>
            </a:r>
          </a:p>
        </p:txBody>
      </p:sp>
      <p:sp>
        <p:nvSpPr>
          <p:cNvPr id="793" name="Foliennumm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/>
              <a:pPr/>
              <a:t>26</a:t>
            </a:fld>
            <a:endParaRPr lang="de-DE"/>
          </a:p>
        </p:txBody>
      </p:sp>
      <p:sp>
        <p:nvSpPr>
          <p:cNvPr id="790" name="Positive Symptome („etwas ist zu viel“)…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Positive </a:t>
            </a:r>
            <a:r>
              <a:rPr lang="de-DE" b="1" dirty="0" err="1"/>
              <a:t>Symptome</a:t>
            </a:r>
            <a:r>
              <a:rPr lang="de-DE" b="1" dirty="0"/>
              <a:t> („</a:t>
            </a:r>
            <a:r>
              <a:rPr lang="de-DE" b="1" dirty="0" err="1"/>
              <a:t>etwas</a:t>
            </a:r>
            <a:r>
              <a:rPr lang="de-DE" b="1" dirty="0"/>
              <a:t> </a:t>
            </a:r>
            <a:r>
              <a:rPr lang="de-DE" b="1" dirty="0" err="1"/>
              <a:t>ist</a:t>
            </a:r>
            <a:r>
              <a:rPr lang="de-DE" b="1" dirty="0"/>
              <a:t> </a:t>
            </a:r>
            <a:r>
              <a:rPr lang="de-DE" b="1" dirty="0" err="1"/>
              <a:t>zu</a:t>
            </a:r>
            <a:r>
              <a:rPr lang="de-DE" b="1" dirty="0"/>
              <a:t> </a:t>
            </a:r>
            <a:r>
              <a:rPr lang="de-DE" b="1" dirty="0" err="1"/>
              <a:t>viel</a:t>
            </a:r>
            <a:r>
              <a:rPr lang="de-DE" b="1" dirty="0"/>
              <a:t>“)</a:t>
            </a:r>
          </a:p>
          <a:p>
            <a:endParaRPr lang="de-DE" dirty="0"/>
          </a:p>
          <a:p>
            <a:r>
              <a:rPr lang="de-DE" dirty="0" err="1"/>
              <a:t>Psychisch</a:t>
            </a:r>
            <a:endParaRPr lang="de-DE" dirty="0"/>
          </a:p>
          <a:p>
            <a:pPr lvl="1"/>
            <a:r>
              <a:rPr lang="de-DE" dirty="0" err="1"/>
              <a:t>Stimmen</a:t>
            </a:r>
            <a:r>
              <a:rPr lang="de-DE" dirty="0"/>
              <a:t> </a:t>
            </a:r>
            <a:r>
              <a:rPr lang="de-DE" dirty="0" err="1"/>
              <a:t>hören</a:t>
            </a:r>
            <a:endParaRPr lang="de-DE" dirty="0"/>
          </a:p>
          <a:p>
            <a:pPr lvl="1"/>
            <a:r>
              <a:rPr lang="de-DE" dirty="0" err="1"/>
              <a:t>Plötzlich</a:t>
            </a:r>
            <a:r>
              <a:rPr lang="de-DE" dirty="0"/>
              <a:t> </a:t>
            </a:r>
            <a:r>
              <a:rPr lang="de-DE" dirty="0" err="1"/>
              <a:t>auftretende</a:t>
            </a:r>
            <a:r>
              <a:rPr lang="de-DE" dirty="0"/>
              <a:t> </a:t>
            </a:r>
            <a:r>
              <a:rPr lang="de-DE" dirty="0" err="1"/>
              <a:t>Emotionen</a:t>
            </a:r>
            <a:endParaRPr lang="de-DE" dirty="0"/>
          </a:p>
          <a:p>
            <a:pPr lvl="1"/>
            <a:r>
              <a:rPr lang="de-DE" dirty="0" err="1"/>
              <a:t>Sich</a:t>
            </a:r>
            <a:r>
              <a:rPr lang="de-DE" dirty="0"/>
              <a:t> </a:t>
            </a:r>
            <a:r>
              <a:rPr lang="de-DE" dirty="0" err="1"/>
              <a:t>aufdrängende</a:t>
            </a:r>
            <a:r>
              <a:rPr lang="de-DE" dirty="0"/>
              <a:t> </a:t>
            </a:r>
            <a:r>
              <a:rPr lang="de-DE" dirty="0" err="1"/>
              <a:t>Erinnerungen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Intrusionen/Flashbacks</a:t>
            </a:r>
          </a:p>
          <a:p>
            <a:r>
              <a:rPr lang="de-DE" dirty="0" err="1"/>
              <a:t>Körperlich</a:t>
            </a:r>
            <a:r>
              <a:rPr lang="de-DE" dirty="0"/>
              <a:t> (</a:t>
            </a:r>
            <a:r>
              <a:rPr lang="de-DE" dirty="0" err="1"/>
              <a:t>somatisch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Körpererinnerungen</a:t>
            </a:r>
            <a:r>
              <a:rPr lang="de-DE" dirty="0"/>
              <a:t> </a:t>
            </a:r>
            <a:r>
              <a:rPr lang="de-DE" dirty="0" err="1"/>
              <a:t>mit</a:t>
            </a:r>
            <a:r>
              <a:rPr lang="de-DE" dirty="0"/>
              <a:t> </a:t>
            </a:r>
            <a:r>
              <a:rPr lang="de-DE" dirty="0" err="1"/>
              <a:t>plötzlich</a:t>
            </a:r>
            <a:r>
              <a:rPr lang="de-DE" dirty="0"/>
              <a:t> </a:t>
            </a:r>
            <a:r>
              <a:rPr lang="de-DE" dirty="0" err="1"/>
              <a:t>auftretenden</a:t>
            </a:r>
            <a:r>
              <a:rPr lang="de-DE" dirty="0"/>
              <a:t> </a:t>
            </a:r>
            <a:r>
              <a:rPr lang="de-DE" dirty="0" err="1"/>
              <a:t>Körperempfindungen</a:t>
            </a:r>
            <a:r>
              <a:rPr lang="de-DE" dirty="0"/>
              <a:t> und </a:t>
            </a:r>
            <a:r>
              <a:rPr lang="de-DE" dirty="0" err="1"/>
              <a:t>Schmerzen</a:t>
            </a:r>
            <a:endParaRPr lang="de-DE" dirty="0"/>
          </a:p>
        </p:txBody>
      </p:sp>
      <p:sp>
        <p:nvSpPr>
          <p:cNvPr id="791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792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pic>
        <p:nvPicPr>
          <p:cNvPr id="794" name="Positivsymptome 2.jpg" descr="Positivsymptom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764" y="677794"/>
            <a:ext cx="2967835" cy="2948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VI. Dissoziative Identitätsstörung               - Nachweis/Diagnose einer DI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VI. </a:t>
            </a:r>
            <a:r>
              <a:rPr dirty="0" err="1"/>
              <a:t>Dissoziative</a:t>
            </a:r>
            <a:r>
              <a:rPr dirty="0"/>
              <a:t> </a:t>
            </a:r>
            <a:r>
              <a:rPr dirty="0" err="1"/>
              <a:t>Identitätsstörung</a:t>
            </a:r>
            <a:r>
              <a:rPr dirty="0"/>
              <a:t>               - </a:t>
            </a:r>
            <a:r>
              <a:rPr dirty="0" err="1"/>
              <a:t>Nachweis</a:t>
            </a:r>
            <a:r>
              <a:rPr dirty="0"/>
              <a:t>/Diagnose </a:t>
            </a:r>
            <a:r>
              <a:rPr dirty="0" err="1"/>
              <a:t>einer</a:t>
            </a:r>
            <a:r>
              <a:rPr dirty="0"/>
              <a:t> DID</a:t>
            </a:r>
          </a:p>
        </p:txBody>
      </p:sp>
      <p:sp>
        <p:nvSpPr>
          <p:cNvPr id="80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804" name="Biographische Anamne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Biographische Anamnese</a:t>
            </a:r>
          </a:p>
          <a:p>
            <a:r>
              <a:t>Screening zu Traumaerfahrungen: CTQ; TEC; SIDES</a:t>
            </a:r>
          </a:p>
          <a:p>
            <a:r>
              <a:t>FDS/DES</a:t>
            </a:r>
          </a:p>
          <a:p>
            <a:r>
              <a:t>SDQ 5 / SDQ 20</a:t>
            </a:r>
          </a:p>
          <a:p>
            <a:r>
              <a:t>SKID-D Dissoziative Störungen</a:t>
            </a:r>
          </a:p>
          <a:p>
            <a:r>
              <a:t>MID</a:t>
            </a:r>
          </a:p>
          <a:p>
            <a:r>
              <a:t>Beobachtete Identitätswechsel</a:t>
            </a:r>
          </a:p>
        </p:txBody>
      </p:sp>
      <p:sp>
        <p:nvSpPr>
          <p:cNvPr id="805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806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VII. Gezielt hervorgerufene Dissoz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VII. Gezielt hervorgerufene Dissoziation</a:t>
            </a:r>
          </a:p>
        </p:txBody>
      </p:sp>
      <p:sp>
        <p:nvSpPr>
          <p:cNvPr id="8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810" name="Konditionier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Konditionieren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Programmieren</a:t>
            </a:r>
          </a:p>
        </p:txBody>
      </p:sp>
      <p:sp>
        <p:nvSpPr>
          <p:cNvPr id="811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812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pic>
        <p:nvPicPr>
          <p:cNvPr id="814" name="DID Zeichnung 2.png" descr="DID Zeichnung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801" y="2488465"/>
            <a:ext cx="4578966" cy="3052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VII. DID als Folge ritualisierter Gewa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VII. DID als Folge ritualisierter Gewalt</a:t>
            </a:r>
          </a:p>
        </p:txBody>
      </p:sp>
      <p:sp>
        <p:nvSpPr>
          <p:cNvPr id="8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817" name="Pädokriminalitä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Pädokriminalität</a:t>
            </a:r>
            <a:endParaRPr dirty="0"/>
          </a:p>
          <a:p>
            <a:r>
              <a:rPr dirty="0" err="1"/>
              <a:t>Kinderfolterdokumentation</a:t>
            </a:r>
            <a:endParaRPr dirty="0"/>
          </a:p>
          <a:p>
            <a:r>
              <a:rPr dirty="0" err="1"/>
              <a:t>Kinderhandel</a:t>
            </a:r>
            <a:r>
              <a:rPr dirty="0"/>
              <a:t>/</a:t>
            </a:r>
            <a:r>
              <a:rPr dirty="0" err="1"/>
              <a:t>Zwangsprostitution</a:t>
            </a:r>
            <a:endParaRPr dirty="0"/>
          </a:p>
          <a:p>
            <a:r>
              <a:rPr dirty="0" err="1"/>
              <a:t>Kindersoldaten</a:t>
            </a:r>
            <a:endParaRPr lang="de-DE" dirty="0"/>
          </a:p>
          <a:p>
            <a:endParaRPr dirty="0"/>
          </a:p>
          <a:p>
            <a:r>
              <a:rPr dirty="0" err="1"/>
              <a:t>Rituelle</a:t>
            </a:r>
            <a:r>
              <a:rPr dirty="0"/>
              <a:t> </a:t>
            </a:r>
            <a:r>
              <a:rPr dirty="0" err="1"/>
              <a:t>Gewalt</a:t>
            </a:r>
            <a:r>
              <a:rPr dirty="0"/>
              <a:t> in </a:t>
            </a:r>
            <a:endParaRPr lang="de-DE" dirty="0"/>
          </a:p>
          <a:p>
            <a:pPr lvl="1"/>
            <a:r>
              <a:rPr dirty="0" err="1"/>
              <a:t>Satanischen</a:t>
            </a:r>
            <a:r>
              <a:rPr dirty="0"/>
              <a:t> </a:t>
            </a:r>
            <a:r>
              <a:rPr dirty="0" err="1"/>
              <a:t>Kulten</a:t>
            </a:r>
            <a:r>
              <a:rPr dirty="0"/>
              <a:t>                                                                                                           </a:t>
            </a:r>
            <a:endParaRPr lang="de-DE" dirty="0"/>
          </a:p>
          <a:p>
            <a:pPr lvl="1"/>
            <a:r>
              <a:rPr dirty="0" err="1"/>
              <a:t>Sekten</a:t>
            </a:r>
            <a:r>
              <a:rPr dirty="0"/>
              <a:t>                                                                                                                   </a:t>
            </a:r>
            <a:endParaRPr lang="de-DE" dirty="0"/>
          </a:p>
          <a:p>
            <a:pPr lvl="1"/>
            <a:r>
              <a:rPr dirty="0" err="1"/>
              <a:t>Faschistoiden</a:t>
            </a:r>
            <a:r>
              <a:rPr dirty="0"/>
              <a:t> Gruppen</a:t>
            </a:r>
          </a:p>
        </p:txBody>
      </p:sp>
      <p:sp>
        <p:nvSpPr>
          <p:cNvPr id="818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819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I. Von der Autobahntrance zur pathologischen Dissoziation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I. Von der </a:t>
            </a:r>
            <a:r>
              <a:rPr lang="de-DE" dirty="0" err="1"/>
              <a:t>Autobahntrance</a:t>
            </a:r>
            <a:r>
              <a:rPr lang="de-DE" dirty="0"/>
              <a:t> </a:t>
            </a:r>
            <a:r>
              <a:rPr lang="de-DE" dirty="0" err="1"/>
              <a:t>zur</a:t>
            </a:r>
            <a:r>
              <a:rPr lang="de-DE" dirty="0"/>
              <a:t>   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/>
              <a:t>Dissoziation</a:t>
            </a:r>
            <a:endParaRPr lang="de-DE" dirty="0"/>
          </a:p>
        </p:txBody>
      </p:sp>
      <p:sp>
        <p:nvSpPr>
          <p:cNvPr id="656" name="Foliennumm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/>
              <a:pPr/>
              <a:t>3</a:t>
            </a:fld>
            <a:endParaRPr lang="de-DE"/>
          </a:p>
        </p:txBody>
      </p:sp>
      <p:sp>
        <p:nvSpPr>
          <p:cNvPr id="653" name="Alltägliche Dissoziation…"/>
          <p:cNvSpPr txBox="1"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Alltägliche</a:t>
            </a:r>
            <a:r>
              <a:rPr lang="de-DE" dirty="0"/>
              <a:t> </a:t>
            </a:r>
            <a:r>
              <a:rPr lang="de-DE" dirty="0" err="1"/>
              <a:t>Dissoziation</a:t>
            </a:r>
            <a:endParaRPr lang="de-DE" dirty="0"/>
          </a:p>
          <a:p>
            <a:pPr lvl="1"/>
            <a:r>
              <a:rPr lang="de-DE" dirty="0" err="1"/>
              <a:t>Autobahntrance</a:t>
            </a:r>
            <a:r>
              <a:rPr lang="de-DE" dirty="0"/>
              <a:t> – </a:t>
            </a:r>
            <a:r>
              <a:rPr lang="de-DE" dirty="0" err="1"/>
              <a:t>Vorlesungsschlaf</a:t>
            </a:r>
            <a:r>
              <a:rPr lang="de-DE" dirty="0"/>
              <a:t> – </a:t>
            </a:r>
            <a:r>
              <a:rPr lang="de-DE" dirty="0" err="1"/>
              <a:t>kontemplativer</a:t>
            </a:r>
            <a:r>
              <a:rPr lang="de-DE" dirty="0"/>
              <a:t> </a:t>
            </a:r>
            <a:r>
              <a:rPr lang="de-DE" dirty="0" err="1"/>
              <a:t>Kirchenschlummer</a:t>
            </a:r>
            <a:endParaRPr lang="de-DE" dirty="0"/>
          </a:p>
          <a:p>
            <a:pPr lvl="1"/>
            <a:r>
              <a:rPr lang="de-DE" dirty="0"/>
              <a:t>Absorbiert Sein – Tagträumen – kreativer Flow – „zerstreuter Professor“</a:t>
            </a:r>
          </a:p>
          <a:p>
            <a:pPr lvl="1"/>
            <a:endParaRPr lang="de-DE" dirty="0"/>
          </a:p>
          <a:p>
            <a:r>
              <a:rPr lang="de-DE" dirty="0" err="1"/>
              <a:t>Pathologische</a:t>
            </a:r>
            <a:r>
              <a:rPr lang="de-DE" dirty="0"/>
              <a:t> </a:t>
            </a:r>
            <a:r>
              <a:rPr lang="de-DE" dirty="0" err="1"/>
              <a:t>Dissoziation</a:t>
            </a:r>
            <a:r>
              <a:rPr lang="de-DE" dirty="0"/>
              <a:t> </a:t>
            </a:r>
            <a:r>
              <a:rPr lang="de-DE" dirty="0" err="1"/>
              <a:t>als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Symptom</a:t>
            </a:r>
          </a:p>
          <a:p>
            <a:pPr lvl="1"/>
            <a:r>
              <a:rPr lang="de-DE" dirty="0" err="1"/>
              <a:t>Defizit</a:t>
            </a:r>
            <a:endParaRPr lang="de-DE" dirty="0"/>
          </a:p>
          <a:p>
            <a:pPr lvl="1"/>
            <a:r>
              <a:rPr lang="de-DE" dirty="0" err="1"/>
              <a:t>Abwehrmechanismus</a:t>
            </a:r>
            <a:endParaRPr lang="de-DE" dirty="0"/>
          </a:p>
          <a:p>
            <a:pPr lvl="1"/>
            <a:r>
              <a:rPr lang="de-DE" dirty="0" err="1"/>
              <a:t>Prozess</a:t>
            </a:r>
            <a:endParaRPr lang="de-DE" dirty="0"/>
          </a:p>
          <a:p>
            <a:pPr lvl="1"/>
            <a:r>
              <a:rPr lang="de-DE" dirty="0" err="1"/>
              <a:t>Struktur</a:t>
            </a:r>
            <a:endParaRPr lang="de-DE" dirty="0"/>
          </a:p>
        </p:txBody>
      </p:sp>
      <p:sp>
        <p:nvSpPr>
          <p:cNvPr id="654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12.8.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55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edeckt, Foto, viele, bemalt enthält.&#10;&#10;Automatisch generierte Beschreibung">
            <a:extLst>
              <a:ext uri="{FF2B5EF4-FFF2-40B4-BE49-F238E27FC236}">
                <a16:creationId xmlns:a16="http://schemas.microsoft.com/office/drawing/2014/main" id="{FF3AD88C-1573-4D2B-BB46-0E5AE9A41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12" y="0"/>
            <a:ext cx="8071104" cy="770534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E5FA0BB-A367-449A-8044-F08D0371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0F1E7DD-0F3C-48F8-B821-6F8C1E56E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9418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Danke für die Aufmerksamke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Danke für die Aufmerksamkeit	</a:t>
            </a:r>
          </a:p>
        </p:txBody>
      </p:sp>
      <p:sp>
        <p:nvSpPr>
          <p:cNvPr id="8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487D0B0-6208-41AC-968E-6326ADED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28" name="30.3.2019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829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sp>
        <p:nvSpPr>
          <p:cNvPr id="831" name="Fragen?"/>
          <p:cNvSpPr txBox="1"/>
          <p:nvPr/>
        </p:nvSpPr>
        <p:spPr>
          <a:xfrm>
            <a:off x="3378200" y="2082800"/>
            <a:ext cx="8126413" cy="183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3200" b="1">
                <a:solidFill>
                  <a:srgbClr val="404040"/>
                </a:solidFill>
              </a:defRPr>
            </a:pPr>
            <a:endParaRPr/>
          </a:p>
          <a:p>
            <a:pPr>
              <a:spcBef>
                <a:spcPts val="1000"/>
              </a:spcBef>
              <a:defRPr sz="3200" b="1">
                <a:solidFill>
                  <a:srgbClr val="404040"/>
                </a:solidFill>
              </a:defRPr>
            </a:pPr>
            <a:endParaRPr/>
          </a:p>
          <a:p>
            <a:pPr>
              <a:spcBef>
                <a:spcPts val="1000"/>
              </a:spcBef>
              <a:defRPr sz="3200" b="1">
                <a:solidFill>
                  <a:srgbClr val="404040"/>
                </a:solidFill>
              </a:defRPr>
            </a:pPr>
            <a:r>
              <a:t>Fragen?</a:t>
            </a:r>
          </a:p>
        </p:txBody>
      </p:sp>
      <p:pic>
        <p:nvPicPr>
          <p:cNvPr id="832" name="ameise.jpg" descr="ameise.jpg"/>
          <p:cNvPicPr>
            <a:picLocks noChangeAspect="1"/>
          </p:cNvPicPr>
          <p:nvPr/>
        </p:nvPicPr>
        <p:blipFill>
          <a:blip r:embed="rId2"/>
          <a:srcRect l="12316" t="4028" r="32831" b="27861"/>
          <a:stretch>
            <a:fillRect/>
          </a:stretch>
        </p:blipFill>
        <p:spPr>
          <a:xfrm>
            <a:off x="6590307" y="2783792"/>
            <a:ext cx="4788186" cy="3338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II. Dissozi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II. Dissoziation</a:t>
            </a:r>
          </a:p>
        </p:txBody>
      </p:sp>
      <p:sp>
        <p:nvSpPr>
          <p:cNvPr id="66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59" name="Amnesi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Amnesie</a:t>
            </a:r>
            <a:endParaRPr dirty="0"/>
          </a:p>
          <a:p>
            <a:r>
              <a:rPr dirty="0" err="1"/>
              <a:t>Derealisation</a:t>
            </a:r>
            <a:endParaRPr dirty="0"/>
          </a:p>
          <a:p>
            <a:r>
              <a:rPr dirty="0" err="1"/>
              <a:t>Depersonalisation</a:t>
            </a:r>
            <a:endParaRPr dirty="0"/>
          </a:p>
          <a:p>
            <a:r>
              <a:rPr dirty="0"/>
              <a:t>Fugue</a:t>
            </a:r>
          </a:p>
          <a:p>
            <a:r>
              <a:rPr dirty="0" err="1"/>
              <a:t>Dissoziativer</a:t>
            </a:r>
            <a:r>
              <a:rPr dirty="0"/>
              <a:t> Stupor</a:t>
            </a:r>
          </a:p>
          <a:p>
            <a:r>
              <a:rPr dirty="0" err="1"/>
              <a:t>Dissoziative</a:t>
            </a:r>
            <a:r>
              <a:rPr dirty="0"/>
              <a:t> </a:t>
            </a:r>
            <a:r>
              <a:rPr dirty="0" err="1"/>
              <a:t>Bewegungsstörung</a:t>
            </a:r>
            <a:endParaRPr dirty="0"/>
          </a:p>
          <a:p>
            <a:r>
              <a:rPr dirty="0" err="1"/>
              <a:t>Dissoziative</a:t>
            </a:r>
            <a:r>
              <a:rPr dirty="0"/>
              <a:t> </a:t>
            </a:r>
            <a:r>
              <a:rPr dirty="0" err="1"/>
              <a:t>Empfindungsstörung</a:t>
            </a:r>
            <a:endParaRPr dirty="0"/>
          </a:p>
          <a:p>
            <a:r>
              <a:rPr dirty="0" err="1"/>
              <a:t>Identitätsunsicherheit</a:t>
            </a:r>
            <a:r>
              <a:rPr dirty="0"/>
              <a:t>/</a:t>
            </a:r>
            <a:r>
              <a:rPr dirty="0" err="1"/>
              <a:t>Identitätswechsel</a:t>
            </a:r>
            <a:endParaRPr dirty="0"/>
          </a:p>
        </p:txBody>
      </p:sp>
      <p:sp>
        <p:nvSpPr>
          <p:cNvPr id="660" name="31.08.2016"/>
          <p:cNvSpPr txBox="1"/>
          <p:nvPr/>
        </p:nvSpPr>
        <p:spPr>
          <a:xfrm>
            <a:off x="10229025" y="6548754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61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ierre Janet 1859 - 1947"/>
          <p:cNvSpPr txBox="1">
            <a:spLocks noGrp="1"/>
          </p:cNvSpPr>
          <p:nvPr>
            <p:ph type="title" idx="4294967295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Pierre Janet</a:t>
            </a:r>
            <a:br/>
            <a:r>
              <a:t>1859 - 1947</a:t>
            </a:r>
          </a:p>
        </p:txBody>
      </p:sp>
      <p:pic>
        <p:nvPicPr>
          <p:cNvPr id="665" name="Ein Bild, das Mann, Person, Schlips, Foto enthält.&#10;&#10;Automatisch generierte Beschreibung" descr="Ein Bild, das Mann, Person, Schlips, Foto enthält.Automatisch generierte Beschreib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2" y="2133600"/>
            <a:ext cx="2692401" cy="3778250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67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sp>
        <p:nvSpPr>
          <p:cNvPr id="6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66368" y="771842"/>
            <a:ext cx="244908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igmund Freud 1856 - 1939"/>
          <p:cNvSpPr txBox="1">
            <a:spLocks noGrp="1"/>
          </p:cNvSpPr>
          <p:nvPr>
            <p:ph type="title" idx="4294967295"/>
          </p:nvPr>
        </p:nvSpPr>
        <p:spPr>
          <a:xfrm>
            <a:off x="2592387" y="623887"/>
            <a:ext cx="8912226" cy="1281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Sigmund Freud</a:t>
            </a:r>
            <a:br/>
            <a:r>
              <a:t>1856 - 1939</a:t>
            </a:r>
          </a:p>
        </p:txBody>
      </p:sp>
      <p:pic>
        <p:nvPicPr>
          <p:cNvPr id="671" name="Ein Bild, das Person, Mann, stehend, Anzug enthält.&#10;&#10;Automatisch generierte Beschreibung" descr="Ein Bild, das Person, Mann, stehend, Anzug enthält.Automatisch generierte Beschreib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87" y="2133600"/>
            <a:ext cx="2686051" cy="3778250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73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  <p:sp>
        <p:nvSpPr>
          <p:cNvPr id="6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66368" y="771842"/>
            <a:ext cx="244908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II. Janet und Freu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II. Janet und Freud</a:t>
            </a:r>
          </a:p>
        </p:txBody>
      </p:sp>
      <p:sp>
        <p:nvSpPr>
          <p:cNvPr id="68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77" name="Janet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206607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  <a:p>
            <a:r>
              <a:rPr dirty="0"/>
              <a:t>Janet </a:t>
            </a:r>
            <a:endParaRPr lang="de-DE" dirty="0"/>
          </a:p>
          <a:p>
            <a:pPr lvl="1"/>
            <a:r>
              <a:rPr dirty="0" err="1"/>
              <a:t>Dissoziation</a:t>
            </a:r>
            <a:r>
              <a:rPr dirty="0"/>
              <a:t> – </a:t>
            </a:r>
            <a:r>
              <a:rPr dirty="0" err="1"/>
              <a:t>fragmentierte</a:t>
            </a:r>
            <a:r>
              <a:rPr dirty="0"/>
              <a:t> </a:t>
            </a:r>
            <a:r>
              <a:rPr dirty="0" err="1"/>
              <a:t>Gedächtnisinhalte</a:t>
            </a:r>
            <a:r>
              <a:rPr dirty="0"/>
              <a:t>, </a:t>
            </a:r>
            <a:r>
              <a:rPr dirty="0" err="1"/>
              <a:t>vorsprachlich</a:t>
            </a:r>
            <a:r>
              <a:rPr dirty="0"/>
              <a:t>,         </a:t>
            </a:r>
            <a:r>
              <a:rPr dirty="0" err="1"/>
              <a:t>gebunden</a:t>
            </a:r>
            <a:r>
              <a:rPr dirty="0"/>
              <a:t> an </a:t>
            </a:r>
            <a:r>
              <a:rPr dirty="0" err="1"/>
              <a:t>Sinneseindrücke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Körperwahrnehmungen</a:t>
            </a:r>
            <a:endParaRPr dirty="0"/>
          </a:p>
          <a:p>
            <a:endParaRPr dirty="0"/>
          </a:p>
          <a:p>
            <a:r>
              <a:rPr dirty="0"/>
              <a:t>Freud</a:t>
            </a:r>
            <a:endParaRPr lang="de-DE" dirty="0"/>
          </a:p>
          <a:p>
            <a:pPr lvl="1"/>
            <a:r>
              <a:rPr dirty="0" err="1"/>
              <a:t>Verdrängung</a:t>
            </a:r>
            <a:r>
              <a:rPr dirty="0"/>
              <a:t> – </a:t>
            </a:r>
            <a:r>
              <a:rPr dirty="0" err="1"/>
              <a:t>bereits</a:t>
            </a:r>
            <a:r>
              <a:rPr dirty="0"/>
              <a:t> </a:t>
            </a:r>
            <a:r>
              <a:rPr dirty="0" err="1"/>
              <a:t>versprachlichte</a:t>
            </a:r>
            <a:r>
              <a:rPr dirty="0"/>
              <a:t> </a:t>
            </a:r>
            <a:r>
              <a:rPr dirty="0" err="1"/>
              <a:t>Gedächtnisinhalte</a:t>
            </a:r>
            <a:r>
              <a:rPr dirty="0"/>
              <a:t>,</a:t>
            </a:r>
            <a:r>
              <a:rPr lang="de-DE" dirty="0"/>
              <a:t> i</a:t>
            </a:r>
            <a:r>
              <a:rPr dirty="0" err="1"/>
              <a:t>nkompatibel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den Ich/</a:t>
            </a:r>
            <a:r>
              <a:rPr dirty="0" err="1"/>
              <a:t>Überichstrukturen</a:t>
            </a:r>
            <a:endParaRPr dirty="0"/>
          </a:p>
        </p:txBody>
      </p:sp>
      <p:sp>
        <p:nvSpPr>
          <p:cNvPr id="678" name="31.08.2016"/>
          <p:cNvSpPr txBox="1"/>
          <p:nvPr/>
        </p:nvSpPr>
        <p:spPr>
          <a:xfrm>
            <a:off x="10361612" y="6555898"/>
            <a:ext cx="80168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8.12</a:t>
            </a:r>
            <a:r>
              <a:rPr dirty="0"/>
              <a:t>.20</a:t>
            </a:r>
            <a:r>
              <a:rPr lang="de-DE" dirty="0"/>
              <a:t>20</a:t>
            </a:r>
            <a:endParaRPr dirty="0"/>
          </a:p>
        </p:txBody>
      </p:sp>
      <p:sp>
        <p:nvSpPr>
          <p:cNvPr id="679" name="Dr. Brigitte Bosse - Trauma Institut Mainz"/>
          <p:cNvSpPr txBox="1"/>
          <p:nvPr/>
        </p:nvSpPr>
        <p:spPr>
          <a:xfrm>
            <a:off x="7759700" y="6548755"/>
            <a:ext cx="2449513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t>Dr. Brigitte Bosse - Trauma Institut Mainz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III. Was ist ein Traum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III. Was ist ein Trauma</a:t>
            </a:r>
          </a:p>
        </p:txBody>
      </p:sp>
      <p:sp>
        <p:nvSpPr>
          <p:cNvPr id="683" name="Wenn weder kämpfen noch flüchten, dann „freeze or fragment“…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693304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Wenn</a:t>
            </a:r>
            <a:r>
              <a:rPr dirty="0"/>
              <a:t> </a:t>
            </a:r>
            <a:r>
              <a:rPr dirty="0" err="1"/>
              <a:t>weder</a:t>
            </a:r>
            <a:r>
              <a:rPr dirty="0"/>
              <a:t> </a:t>
            </a:r>
            <a:r>
              <a:rPr dirty="0" err="1"/>
              <a:t>kämpfen</a:t>
            </a:r>
            <a:r>
              <a:rPr dirty="0"/>
              <a:t> </a:t>
            </a:r>
            <a:r>
              <a:rPr dirty="0" err="1"/>
              <a:t>noch</a:t>
            </a:r>
            <a:r>
              <a:rPr dirty="0"/>
              <a:t> </a:t>
            </a:r>
            <a:r>
              <a:rPr dirty="0" err="1"/>
              <a:t>flüchten</a:t>
            </a:r>
            <a:r>
              <a:rPr dirty="0"/>
              <a:t>, </a:t>
            </a:r>
            <a:r>
              <a:rPr dirty="0" err="1"/>
              <a:t>dann</a:t>
            </a:r>
            <a:r>
              <a:rPr dirty="0"/>
              <a:t> „freeze or fragment“</a:t>
            </a:r>
          </a:p>
          <a:p>
            <a:r>
              <a:rPr dirty="0"/>
              <a:t>Ein Trauma </a:t>
            </a:r>
            <a:r>
              <a:rPr dirty="0" err="1"/>
              <a:t>übersteigt</a:t>
            </a:r>
            <a:r>
              <a:rPr dirty="0"/>
              <a:t> die </a:t>
            </a:r>
            <a:r>
              <a:rPr dirty="0" err="1"/>
              <a:t>normalen</a:t>
            </a:r>
            <a:r>
              <a:rPr dirty="0"/>
              <a:t> </a:t>
            </a:r>
            <a:r>
              <a:rPr dirty="0" err="1"/>
              <a:t>Verarbeitungskapazitäten</a:t>
            </a:r>
            <a:r>
              <a:rPr dirty="0"/>
              <a:t>: Was </a:t>
            </a:r>
            <a:r>
              <a:rPr dirty="0" err="1"/>
              <a:t>nicht</a:t>
            </a:r>
            <a:r>
              <a:rPr dirty="0"/>
              <a:t> sein </a:t>
            </a:r>
            <a:r>
              <a:rPr dirty="0" err="1"/>
              <a:t>darf</a:t>
            </a:r>
            <a:r>
              <a:rPr dirty="0"/>
              <a:t>, </a:t>
            </a:r>
            <a:r>
              <a:rPr dirty="0" err="1"/>
              <a:t>kann</a:t>
            </a:r>
            <a:r>
              <a:rPr dirty="0"/>
              <a:t>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gespeichert</a:t>
            </a:r>
            <a:r>
              <a:rPr dirty="0"/>
              <a:t> </a:t>
            </a:r>
            <a:r>
              <a:rPr dirty="0" err="1"/>
              <a:t>werden</a:t>
            </a:r>
            <a:endParaRPr dirty="0"/>
          </a:p>
          <a:p>
            <a:r>
              <a:rPr dirty="0"/>
              <a:t>Was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auszuhalten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,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wegdissoziiert</a:t>
            </a:r>
            <a:r>
              <a:rPr dirty="0"/>
              <a:t>: </a:t>
            </a:r>
            <a:r>
              <a:rPr dirty="0" err="1"/>
              <a:t>Wenn</a:t>
            </a:r>
            <a:r>
              <a:rPr dirty="0"/>
              <a:t> der Tiger </a:t>
            </a:r>
            <a:r>
              <a:rPr dirty="0" err="1"/>
              <a:t>mich</a:t>
            </a:r>
            <a:r>
              <a:rPr dirty="0"/>
              <a:t> </a:t>
            </a:r>
            <a:r>
              <a:rPr dirty="0" err="1"/>
              <a:t>frisst</a:t>
            </a:r>
            <a:r>
              <a:rPr dirty="0"/>
              <a:t>, muss ich es </a:t>
            </a:r>
            <a:r>
              <a:rPr dirty="0" err="1"/>
              <a:t>nicht</a:t>
            </a:r>
            <a:r>
              <a:rPr dirty="0"/>
              <a:t> </a:t>
            </a:r>
            <a:r>
              <a:rPr dirty="0" err="1"/>
              <a:t>merken</a:t>
            </a:r>
            <a:endParaRPr dirty="0"/>
          </a:p>
          <a:p>
            <a:r>
              <a:rPr dirty="0"/>
              <a:t>Je </a:t>
            </a:r>
            <a:r>
              <a:rPr dirty="0" err="1"/>
              <a:t>stärker</a:t>
            </a:r>
            <a:r>
              <a:rPr dirty="0"/>
              <a:t> die </a:t>
            </a:r>
            <a:r>
              <a:rPr dirty="0" err="1"/>
              <a:t>Dissoziation</a:t>
            </a:r>
            <a:r>
              <a:rPr dirty="0"/>
              <a:t> </a:t>
            </a:r>
            <a:r>
              <a:rPr dirty="0" err="1"/>
              <a:t>während</a:t>
            </a:r>
            <a:r>
              <a:rPr dirty="0"/>
              <a:t> der </a:t>
            </a:r>
            <a:r>
              <a:rPr dirty="0" err="1"/>
              <a:t>Traumatisierung</a:t>
            </a:r>
            <a:r>
              <a:rPr dirty="0"/>
              <a:t>, </a:t>
            </a:r>
            <a:r>
              <a:rPr dirty="0" err="1"/>
              <a:t>desto</a:t>
            </a:r>
            <a:r>
              <a:rPr dirty="0"/>
              <a:t> </a:t>
            </a:r>
            <a:r>
              <a:rPr dirty="0" err="1"/>
              <a:t>ausgeprägter</a:t>
            </a:r>
            <a:r>
              <a:rPr dirty="0"/>
              <a:t> die </a:t>
            </a:r>
            <a:r>
              <a:rPr dirty="0" err="1"/>
              <a:t>Folgen</a:t>
            </a:r>
            <a:endParaRPr dirty="0"/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F3B2CB23-ABC5-4E1E-BA6B-8E8D1BD89C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25601" y="771842"/>
            <a:ext cx="385675" cy="396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84" name="Tiger.jpg" descr="Tiger.jpg"/>
          <p:cNvPicPr>
            <a:picLocks noChangeAspect="1"/>
          </p:cNvPicPr>
          <p:nvPr/>
        </p:nvPicPr>
        <p:blipFill>
          <a:blip r:embed="rId2"/>
          <a:srcRect l="6272" t="603" r="6272" b="11941"/>
          <a:stretch>
            <a:fillRect/>
          </a:stretch>
        </p:blipFill>
        <p:spPr>
          <a:xfrm>
            <a:off x="8595894" y="4468762"/>
            <a:ext cx="3431458" cy="2287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7846A39-CCD8-4F59-9024-A63F670D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6502B2E-2A0E-4C58-9FC7-7F6CFFE35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drinnen, Licht, Raum, erleuchtet enthält.&#10;&#10;Automatisch generierte Beschreibung">
            <a:extLst>
              <a:ext uri="{FF2B5EF4-FFF2-40B4-BE49-F238E27FC236}">
                <a16:creationId xmlns:a16="http://schemas.microsoft.com/office/drawing/2014/main" id="{3EA5B80B-CAB0-454B-94C1-57661B8EC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5" y="-162642"/>
            <a:ext cx="5585337" cy="744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491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etzen">
  <a:themeElements>
    <a:clrScheme name="Fetz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etze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etz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etzen">
  <a:themeElements>
    <a:clrScheme name="Fetz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etze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etz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Breitbild</PresentationFormat>
  <Paragraphs>270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Wingdings</vt:lpstr>
      <vt:lpstr>Wingdings 3</vt:lpstr>
      <vt:lpstr>Fetzen</vt:lpstr>
      <vt:lpstr>Dissoziation als Überlebensstrategie </vt:lpstr>
      <vt:lpstr>Gliederung</vt:lpstr>
      <vt:lpstr>I. Von der Autobahntrance zur       Dissoziation</vt:lpstr>
      <vt:lpstr>II. Dissoziation</vt:lpstr>
      <vt:lpstr>Pierre Janet 1859 - 1947</vt:lpstr>
      <vt:lpstr>Sigmund Freud 1856 - 1939</vt:lpstr>
      <vt:lpstr>II. Janet und Freud</vt:lpstr>
      <vt:lpstr>III. Was ist ein Trauma</vt:lpstr>
      <vt:lpstr>PowerPoint-Präsentation</vt:lpstr>
      <vt:lpstr>III. Trauma und Dissoziation</vt:lpstr>
      <vt:lpstr>PowerPoint-Präsentation</vt:lpstr>
      <vt:lpstr>IV. Wahrnehmung und Gedächtnis</vt:lpstr>
      <vt:lpstr>Man sieht nur, was man weiß!</vt:lpstr>
      <vt:lpstr>IV. Gedächtnis </vt:lpstr>
      <vt:lpstr>IV. Gedächtnis - Amygdala</vt:lpstr>
      <vt:lpstr>IV. Gedächtnis - Hippocampus</vt:lpstr>
      <vt:lpstr>V. Strukturelle Dissoziation</vt:lpstr>
      <vt:lpstr>V. Strukturelle Dissoziation nach Nijenhuis</vt:lpstr>
      <vt:lpstr>V. Strukturelle Dissoziation nach Nijenhuis</vt:lpstr>
      <vt:lpstr>V. Strukturelle Dissoziation nach Nijenhuis</vt:lpstr>
      <vt:lpstr>V. Strukturelle Dissoziation - DID</vt:lpstr>
      <vt:lpstr>V. Leben mit DID </vt:lpstr>
      <vt:lpstr>VI. Diagnose der DID  </vt:lpstr>
      <vt:lpstr>VI. Diagnose - DID </vt:lpstr>
      <vt:lpstr>VI. Diagnose der DID</vt:lpstr>
      <vt:lpstr>VII. Diagnose der DID</vt:lpstr>
      <vt:lpstr>VI. Dissoziative Identitätsstörung               - Nachweis/Diagnose einer DID</vt:lpstr>
      <vt:lpstr>VII. Gezielt hervorgerufene Dissoziation</vt:lpstr>
      <vt:lpstr>VII. DID als Folge ritualisierter Gewalt</vt:lpstr>
      <vt:lpstr>PowerPoint-Präsentation</vt:lpstr>
      <vt:lpstr>Danke für die Aufmerksamkeit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Dissoziation als Überlebensstrategie </dc:title>
  <dc:creator>drbbo</dc:creator>
  <cp:lastModifiedBy>A5048</cp:lastModifiedBy>
  <cp:revision>17</cp:revision>
  <dcterms:modified xsi:type="dcterms:W3CDTF">2020-12-26T12:25:59Z</dcterms:modified>
</cp:coreProperties>
</file>